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94"/>
  </p:notesMasterIdLst>
  <p:handoutMasterIdLst>
    <p:handoutMasterId r:id="rId95"/>
  </p:handoutMasterIdLst>
  <p:sldIdLst>
    <p:sldId id="856" r:id="rId2"/>
    <p:sldId id="948" r:id="rId3"/>
    <p:sldId id="949" r:id="rId4"/>
    <p:sldId id="937" r:id="rId5"/>
    <p:sldId id="939" r:id="rId6"/>
    <p:sldId id="951" r:id="rId7"/>
    <p:sldId id="952" r:id="rId8"/>
    <p:sldId id="953" r:id="rId9"/>
    <p:sldId id="954" r:id="rId10"/>
    <p:sldId id="955" r:id="rId11"/>
    <p:sldId id="956" r:id="rId12"/>
    <p:sldId id="957" r:id="rId13"/>
    <p:sldId id="958" r:id="rId14"/>
    <p:sldId id="941" r:id="rId15"/>
    <p:sldId id="942" r:id="rId16"/>
    <p:sldId id="943" r:id="rId17"/>
    <p:sldId id="944" r:id="rId18"/>
    <p:sldId id="945" r:id="rId19"/>
    <p:sldId id="946" r:id="rId20"/>
    <p:sldId id="947" r:id="rId21"/>
    <p:sldId id="959" r:id="rId22"/>
    <p:sldId id="960" r:id="rId23"/>
    <p:sldId id="961" r:id="rId24"/>
    <p:sldId id="962" r:id="rId25"/>
    <p:sldId id="963" r:id="rId26"/>
    <p:sldId id="964" r:id="rId27"/>
    <p:sldId id="965" r:id="rId28"/>
    <p:sldId id="966" r:id="rId29"/>
    <p:sldId id="967" r:id="rId30"/>
    <p:sldId id="968" r:id="rId31"/>
    <p:sldId id="969" r:id="rId32"/>
    <p:sldId id="970" r:id="rId33"/>
    <p:sldId id="971" r:id="rId34"/>
    <p:sldId id="973" r:id="rId35"/>
    <p:sldId id="972" r:id="rId36"/>
    <p:sldId id="974" r:id="rId37"/>
    <p:sldId id="975" r:id="rId38"/>
    <p:sldId id="976" r:id="rId39"/>
    <p:sldId id="977" r:id="rId40"/>
    <p:sldId id="978" r:id="rId41"/>
    <p:sldId id="979" r:id="rId42"/>
    <p:sldId id="980" r:id="rId43"/>
    <p:sldId id="981" r:id="rId44"/>
    <p:sldId id="982" r:id="rId45"/>
    <p:sldId id="983" r:id="rId46"/>
    <p:sldId id="984" r:id="rId47"/>
    <p:sldId id="985" r:id="rId48"/>
    <p:sldId id="986" r:id="rId49"/>
    <p:sldId id="987" r:id="rId50"/>
    <p:sldId id="988" r:id="rId51"/>
    <p:sldId id="989" r:id="rId52"/>
    <p:sldId id="990" r:id="rId53"/>
    <p:sldId id="991" r:id="rId54"/>
    <p:sldId id="992" r:id="rId55"/>
    <p:sldId id="993" r:id="rId56"/>
    <p:sldId id="994" r:id="rId57"/>
    <p:sldId id="998" r:id="rId58"/>
    <p:sldId id="999" r:id="rId59"/>
    <p:sldId id="1000" r:id="rId60"/>
    <p:sldId id="1001" r:id="rId61"/>
    <p:sldId id="1016" r:id="rId62"/>
    <p:sldId id="1017" r:id="rId63"/>
    <p:sldId id="1018" r:id="rId64"/>
    <p:sldId id="1019" r:id="rId65"/>
    <p:sldId id="1020" r:id="rId66"/>
    <p:sldId id="1021" r:id="rId67"/>
    <p:sldId id="1022" r:id="rId68"/>
    <p:sldId id="1023" r:id="rId69"/>
    <p:sldId id="1024" r:id="rId70"/>
    <p:sldId id="1025" r:id="rId71"/>
    <p:sldId id="1026" r:id="rId72"/>
    <p:sldId id="1027" r:id="rId73"/>
    <p:sldId id="1028" r:id="rId74"/>
    <p:sldId id="1029" r:id="rId75"/>
    <p:sldId id="1030" r:id="rId76"/>
    <p:sldId id="1031" r:id="rId77"/>
    <p:sldId id="1032" r:id="rId78"/>
    <p:sldId id="1033" r:id="rId79"/>
    <p:sldId id="1034" r:id="rId80"/>
    <p:sldId id="1035" r:id="rId81"/>
    <p:sldId id="1036" r:id="rId82"/>
    <p:sldId id="1037" r:id="rId83"/>
    <p:sldId id="1038" r:id="rId84"/>
    <p:sldId id="1039" r:id="rId85"/>
    <p:sldId id="1040" r:id="rId86"/>
    <p:sldId id="1041" r:id="rId87"/>
    <p:sldId id="1042" r:id="rId88"/>
    <p:sldId id="1043" r:id="rId89"/>
    <p:sldId id="1044" r:id="rId90"/>
    <p:sldId id="1045" r:id="rId91"/>
    <p:sldId id="1046" r:id="rId92"/>
    <p:sldId id="1047" r:id="rId93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ngsana New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99"/>
    <a:srgbClr val="FF33CC"/>
    <a:srgbClr val="000000"/>
    <a:srgbClr val="0033CC"/>
    <a:srgbClr val="0000CC"/>
    <a:srgbClr val="6633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9" autoAdjust="0"/>
    <p:restoredTop sz="99642" autoAdjust="0"/>
  </p:normalViewPr>
  <p:slideViewPr>
    <p:cSldViewPr>
      <p:cViewPr varScale="1">
        <p:scale>
          <a:sx n="73" d="100"/>
          <a:sy n="73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B2DDA-40B4-4C71-A71C-DE1D2A895263}" type="doc">
      <dgm:prSet loTypeId="urn:microsoft.com/office/officeart/2005/8/layout/arrow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h-TH"/>
        </a:p>
      </dgm:t>
    </dgm:pt>
    <dgm:pt modelId="{8E63805A-32A3-4EE6-A6E3-12F1A64F7A04}">
      <dgm:prSet custT="1"/>
      <dgm:spPr/>
      <dgm:t>
        <a:bodyPr>
          <a:scene3d>
            <a:camera prst="perspectiveFront"/>
            <a:lightRig rig="threePt" dir="t"/>
          </a:scene3d>
        </a:bodyPr>
        <a:lstStyle/>
        <a:p>
          <a:pPr rtl="0"/>
          <a:r>
            <a:rPr lang="th-TH" sz="5400" b="1" dirty="0" smtClean="0">
              <a:solidFill>
                <a:schemeClr val="accent2">
                  <a:lumMod val="50000"/>
                </a:schemeClr>
              </a:solidFill>
            </a:rPr>
            <a:t> แซนดร้า  วิลเลียม </a:t>
          </a:r>
          <a:endParaRPr lang="th-TH" sz="5400" dirty="0">
            <a:solidFill>
              <a:schemeClr val="accent2">
                <a:lumMod val="50000"/>
              </a:schemeClr>
            </a:solidFill>
          </a:endParaRPr>
        </a:p>
      </dgm:t>
    </dgm:pt>
    <dgm:pt modelId="{5A65B3B7-4C2F-41D7-A047-C536AEF6DDE8}" type="parTrans" cxnId="{3AE8AFE6-9057-47CB-9454-DAEDDCFC6B5C}">
      <dgm:prSet/>
      <dgm:spPr/>
      <dgm:t>
        <a:bodyPr/>
        <a:lstStyle/>
        <a:p>
          <a:endParaRPr lang="th-TH"/>
        </a:p>
      </dgm:t>
    </dgm:pt>
    <dgm:pt modelId="{3DABA1D9-7833-41B7-987E-6AB3CD6D175F}" type="sibTrans" cxnId="{3AE8AFE6-9057-47CB-9454-DAEDDCFC6B5C}">
      <dgm:prSet/>
      <dgm:spPr/>
      <dgm:t>
        <a:bodyPr/>
        <a:lstStyle/>
        <a:p>
          <a:endParaRPr lang="th-TH"/>
        </a:p>
      </dgm:t>
    </dgm:pt>
    <dgm:pt modelId="{BEBB8BD7-B29B-4DE4-B0C1-190B1F6D3487}">
      <dgm:prSet custT="1"/>
      <dgm:spPr/>
      <dgm:t>
        <a:bodyPr/>
        <a:lstStyle/>
        <a:p>
          <a:pPr rtl="0"/>
          <a:r>
            <a:rPr lang="th-TH" sz="3200" b="1" dirty="0" smtClean="0">
              <a:latin typeface="Old English Text MT" pitchFamily="66" charset="0"/>
            </a:rPr>
            <a:t>          (</a:t>
          </a:r>
          <a:r>
            <a:rPr lang="en-US" sz="3200" b="1" dirty="0" smtClean="0">
              <a:solidFill>
                <a:srgbClr val="FF0000"/>
              </a:solidFill>
              <a:latin typeface="Old English Text MT" pitchFamily="66" charset="0"/>
            </a:rPr>
            <a:t>Sandra  William</a:t>
          </a:r>
          <a:r>
            <a:rPr lang="en-US" sz="3200" b="1" dirty="0" smtClean="0">
              <a:latin typeface="Old English Text MT" pitchFamily="66" charset="0"/>
            </a:rPr>
            <a:t>)</a:t>
          </a:r>
          <a:endParaRPr lang="th-TH" sz="3200" b="1" dirty="0">
            <a:latin typeface="Old English Text MT" pitchFamily="66" charset="0"/>
          </a:endParaRPr>
        </a:p>
      </dgm:t>
    </dgm:pt>
    <dgm:pt modelId="{C7902B19-07C4-4490-94D4-53135AC0FBBB}" type="parTrans" cxnId="{6B1655BF-7350-4A79-9DE1-3997E7EF0F78}">
      <dgm:prSet/>
      <dgm:spPr/>
      <dgm:t>
        <a:bodyPr/>
        <a:lstStyle/>
        <a:p>
          <a:endParaRPr lang="th-TH"/>
        </a:p>
      </dgm:t>
    </dgm:pt>
    <dgm:pt modelId="{A7499C54-BB1A-477F-9014-ECF09D499976}" type="sibTrans" cxnId="{6B1655BF-7350-4A79-9DE1-3997E7EF0F78}">
      <dgm:prSet/>
      <dgm:spPr/>
      <dgm:t>
        <a:bodyPr/>
        <a:lstStyle/>
        <a:p>
          <a:endParaRPr lang="th-TH"/>
        </a:p>
      </dgm:t>
    </dgm:pt>
    <dgm:pt modelId="{0658A30B-ECA6-4F90-9215-B0C9E0C5AE28}" type="pres">
      <dgm:prSet presAssocID="{698B2DDA-40B4-4C71-A71C-DE1D2A89526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6AB97C7-CE7D-460A-96AE-48AF943F2BAE}" type="pres">
      <dgm:prSet presAssocID="{8E63805A-32A3-4EE6-A6E3-12F1A64F7A04}" presName="upArrow" presStyleLbl="node1" presStyleIdx="0" presStyleCnt="2" custAng="5400000" custScaleX="90347" custScaleY="141460" custLinFactNeighborX="-17726" custLinFactNeighborY="14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C3D864-FF54-4B5F-9091-1A831F3E5B05}" type="pres">
      <dgm:prSet presAssocID="{8E63805A-32A3-4EE6-A6E3-12F1A64F7A04}" presName="upArrowText" presStyleLbl="revTx" presStyleIdx="0" presStyleCnt="2" custScaleX="152630" custLinFactNeighborX="14289" custLinFactNeighborY="2277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59DC5F-6C5A-4AEA-91D3-584116FFD5D5}" type="pres">
      <dgm:prSet presAssocID="{BEBB8BD7-B29B-4DE4-B0C1-190B1F6D3487}" presName="downArrow" presStyleLbl="node1" presStyleIdx="1" presStyleCnt="2" custAng="5400000" custScaleX="102718" custScaleY="150097" custLinFactX="200000" custLinFactNeighborX="266393" custLinFactNeighborY="-328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49BCDE-20BB-4888-ACF4-DD76FF290DA5}" type="pres">
      <dgm:prSet presAssocID="{BEBB8BD7-B29B-4DE4-B0C1-190B1F6D3487}" presName="downArrowText" presStyleLbl="revTx" presStyleIdx="1" presStyleCnt="2" custScaleX="161009" custLinFactNeighborX="-1216" custLinFactNeighborY="-749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9C0A7C-C259-4AF2-ABBF-474BC488B7CB}" type="presOf" srcId="{8E63805A-32A3-4EE6-A6E3-12F1A64F7A04}" destId="{49C3D864-FF54-4B5F-9091-1A831F3E5B05}" srcOrd="0" destOrd="0" presId="urn:microsoft.com/office/officeart/2005/8/layout/arrow4"/>
    <dgm:cxn modelId="{6D6DED5A-3740-45EF-81F7-46EF3483774F}" type="presOf" srcId="{BEBB8BD7-B29B-4DE4-B0C1-190B1F6D3487}" destId="{4E49BCDE-20BB-4888-ACF4-DD76FF290DA5}" srcOrd="0" destOrd="0" presId="urn:microsoft.com/office/officeart/2005/8/layout/arrow4"/>
    <dgm:cxn modelId="{5E2619A3-B54B-42BF-A765-89A124468F62}" type="presOf" srcId="{698B2DDA-40B4-4C71-A71C-DE1D2A895263}" destId="{0658A30B-ECA6-4F90-9215-B0C9E0C5AE28}" srcOrd="0" destOrd="0" presId="urn:microsoft.com/office/officeart/2005/8/layout/arrow4"/>
    <dgm:cxn modelId="{6B1655BF-7350-4A79-9DE1-3997E7EF0F78}" srcId="{698B2DDA-40B4-4C71-A71C-DE1D2A895263}" destId="{BEBB8BD7-B29B-4DE4-B0C1-190B1F6D3487}" srcOrd="1" destOrd="0" parTransId="{C7902B19-07C4-4490-94D4-53135AC0FBBB}" sibTransId="{A7499C54-BB1A-477F-9014-ECF09D499976}"/>
    <dgm:cxn modelId="{3AE8AFE6-9057-47CB-9454-DAEDDCFC6B5C}" srcId="{698B2DDA-40B4-4C71-A71C-DE1D2A895263}" destId="{8E63805A-32A3-4EE6-A6E3-12F1A64F7A04}" srcOrd="0" destOrd="0" parTransId="{5A65B3B7-4C2F-41D7-A047-C536AEF6DDE8}" sibTransId="{3DABA1D9-7833-41B7-987E-6AB3CD6D175F}"/>
    <dgm:cxn modelId="{091DC260-B8D6-45FC-AB23-D3E48617AFF3}" type="presParOf" srcId="{0658A30B-ECA6-4F90-9215-B0C9E0C5AE28}" destId="{D6AB97C7-CE7D-460A-96AE-48AF943F2BAE}" srcOrd="0" destOrd="0" presId="urn:microsoft.com/office/officeart/2005/8/layout/arrow4"/>
    <dgm:cxn modelId="{0AB2B7B7-3649-4B4E-9126-3E602A9FAC52}" type="presParOf" srcId="{0658A30B-ECA6-4F90-9215-B0C9E0C5AE28}" destId="{49C3D864-FF54-4B5F-9091-1A831F3E5B05}" srcOrd="1" destOrd="0" presId="urn:microsoft.com/office/officeart/2005/8/layout/arrow4"/>
    <dgm:cxn modelId="{5F149C32-F048-4046-82BA-E67061D2C435}" type="presParOf" srcId="{0658A30B-ECA6-4F90-9215-B0C9E0C5AE28}" destId="{A959DC5F-6C5A-4AEA-91D3-584116FFD5D5}" srcOrd="2" destOrd="0" presId="urn:microsoft.com/office/officeart/2005/8/layout/arrow4"/>
    <dgm:cxn modelId="{6AB43BF7-1785-4968-9561-DE94F21189BD}" type="presParOf" srcId="{0658A30B-ECA6-4F90-9215-B0C9E0C5AE28}" destId="{4E49BCDE-20BB-4888-ACF4-DD76FF290DA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55C77-18A1-492F-B5C6-87A6AFFC1CEE}" type="doc">
      <dgm:prSet loTypeId="urn:microsoft.com/office/officeart/2005/8/layout/hierarchy3" loCatId="hierarchy" qsTypeId="urn:microsoft.com/office/officeart/2005/8/quickstyle/3d6" qsCatId="3D" csTypeId="urn:microsoft.com/office/officeart/2005/8/colors/accent1_2#2" csCatId="accent1" phldr="1"/>
      <dgm:spPr/>
      <dgm:t>
        <a:bodyPr/>
        <a:lstStyle/>
        <a:p>
          <a:endParaRPr lang="th-TH"/>
        </a:p>
      </dgm:t>
    </dgm:pt>
    <dgm:pt modelId="{501E6270-9C1C-4719-8B55-0BDBA9FFB61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4000" b="1" dirty="0" smtClean="0">
              <a:solidFill>
                <a:srgbClr val="66FFFF"/>
              </a:solidFill>
              <a:latin typeface="Gill Sans MT Condensed" pitchFamily="34" charset="0"/>
              <a:cs typeface="Angsana New" pitchFamily="18" charset="-34"/>
            </a:rPr>
            <a:t>John Langford </a:t>
          </a:r>
          <a:r>
            <a:rPr lang="th-TH" sz="4000" b="1" dirty="0" smtClean="0">
              <a:solidFill>
                <a:srgbClr val="66FFFF"/>
              </a:solidFill>
              <a:latin typeface="Gill Sans MT Condensed" pitchFamily="34" charset="0"/>
              <a:cs typeface="Angsana New" pitchFamily="18" charset="-34"/>
            </a:rPr>
            <a:t>และ</a:t>
          </a:r>
          <a:r>
            <a:rPr lang="en-US" sz="4000" b="1" dirty="0" smtClean="0">
              <a:solidFill>
                <a:srgbClr val="66FFFF"/>
              </a:solidFill>
              <a:latin typeface="Gill Sans MT Condensed" pitchFamily="34" charset="0"/>
              <a:cs typeface="Angsana New" pitchFamily="18" charset="-34"/>
            </a:rPr>
            <a:t> Kenneth </a:t>
          </a:r>
          <a:r>
            <a:rPr lang="en-US" sz="4000" b="1" dirty="0" err="1" smtClean="0">
              <a:solidFill>
                <a:srgbClr val="66FFFF"/>
              </a:solidFill>
              <a:latin typeface="Gill Sans MT Condensed" pitchFamily="34" charset="0"/>
              <a:cs typeface="Angsana New" pitchFamily="18" charset="-34"/>
            </a:rPr>
            <a:t>Kernaghan</a:t>
          </a:r>
          <a:r>
            <a:rPr lang="th-TH" sz="4000" b="1" dirty="0" smtClean="0">
              <a:solidFill>
                <a:srgbClr val="66FFFF"/>
              </a:solidFill>
              <a:latin typeface="Gill Sans MT Condensed" pitchFamily="34" charset="0"/>
              <a:cs typeface="Angsana New" pitchFamily="18" charset="-34"/>
            </a:rPr>
            <a:t>  </a:t>
          </a:r>
          <a:r>
            <a:rPr lang="th-TH" sz="4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ประมวลการกระทำ                       ที่อยู่ ในขอบข่ายของผลประโยชน์ทับซ้อน เป็น  7  ลักษณะ ดังนี้</a:t>
          </a:r>
          <a:endParaRPr lang="th-TH" sz="4000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FC7526F3-653B-4261-8E84-16456FB1C5C2}" type="parTrans" cxnId="{EE78A36A-3743-4F91-9A07-9C78541415D1}">
      <dgm:prSet/>
      <dgm:spPr/>
      <dgm:t>
        <a:bodyPr/>
        <a:lstStyle/>
        <a:p>
          <a:endParaRPr lang="th-TH"/>
        </a:p>
      </dgm:t>
    </dgm:pt>
    <dgm:pt modelId="{3493F2D4-02F9-4220-A13C-705203B74B32}" type="sibTrans" cxnId="{EE78A36A-3743-4F91-9A07-9C78541415D1}">
      <dgm:prSet/>
      <dgm:spPr/>
      <dgm:t>
        <a:bodyPr/>
        <a:lstStyle/>
        <a:p>
          <a:endParaRPr lang="th-TH"/>
        </a:p>
      </dgm:t>
    </dgm:pt>
    <dgm:pt modelId="{424B279D-BF42-4795-9EB8-8360C7360970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pPr marL="898525" indent="-898525" algn="l" rtl="0"/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    </a:t>
          </a:r>
          <a:r>
            <a:rPr lang="th-TH" sz="3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(1) การรับผลประโยชน์ต่างๆ                            (</a:t>
          </a:r>
          <a:r>
            <a:rPr lang="en-US" sz="3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accepting benefits)</a:t>
          </a:r>
          <a:endParaRPr lang="th-TH" sz="3800" dirty="0">
            <a:solidFill>
              <a:srgbClr val="0000FF"/>
            </a:solidFill>
            <a:latin typeface="Angsana New" pitchFamily="18" charset="-34"/>
            <a:cs typeface="Angsana New" pitchFamily="18" charset="-34"/>
          </a:endParaRPr>
        </a:p>
      </dgm:t>
    </dgm:pt>
    <dgm:pt modelId="{632A3A87-60DD-4FAE-A70B-3F658B45A316}" type="parTrans" cxnId="{1A41F2E6-F57B-4F08-B57E-A8F427EF5A3D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th-TH"/>
        </a:p>
      </dgm:t>
    </dgm:pt>
    <dgm:pt modelId="{D99459D8-7A82-437C-A1F1-473FB67A56DE}" type="sibTrans" cxnId="{1A41F2E6-F57B-4F08-B57E-A8F427EF5A3D}">
      <dgm:prSet/>
      <dgm:spPr/>
      <dgm:t>
        <a:bodyPr/>
        <a:lstStyle/>
        <a:p>
          <a:endParaRPr lang="th-TH"/>
        </a:p>
      </dgm:t>
    </dgm:pt>
    <dgm:pt modelId="{A6D935C2-CFD2-4A23-A67A-E275DAEBBE1A}">
      <dgm:prSet custT="1"/>
      <dgm:spPr>
        <a:solidFill>
          <a:srgbClr val="FF99FF">
            <a:alpha val="89804"/>
          </a:srgbClr>
        </a:solidFill>
      </dgm:spPr>
      <dgm:t>
        <a:bodyPr/>
        <a:lstStyle/>
        <a:p>
          <a:pPr rtl="0"/>
          <a:r>
            <a:rPr lang="th-TH" sz="3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(2)  การทำธุรกิจกับตัวเอง (</a:t>
          </a:r>
          <a:r>
            <a:rPr lang="en-US" sz="3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self - dealing)</a:t>
          </a:r>
          <a:r>
            <a:rPr lang="th-TH" sz="3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 หรือเป็นคู่สัญญา (</a:t>
          </a:r>
          <a:r>
            <a:rPr lang="en-US" sz="3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contracts)</a:t>
          </a:r>
          <a:endParaRPr lang="en-US" sz="3800" b="1" dirty="0">
            <a:solidFill>
              <a:srgbClr val="0000FF"/>
            </a:solidFill>
            <a:latin typeface="Angsana New" pitchFamily="18" charset="-34"/>
            <a:cs typeface="Angsana New" pitchFamily="18" charset="-34"/>
          </a:endParaRPr>
        </a:p>
      </dgm:t>
    </dgm:pt>
    <dgm:pt modelId="{2C00700F-C90C-41EB-9C52-B3F484CA7F80}" type="parTrans" cxnId="{ACC4B397-7E53-44C3-AC67-9623F8B7073F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th-TH"/>
        </a:p>
      </dgm:t>
    </dgm:pt>
    <dgm:pt modelId="{AFEEA419-9E3D-47CD-892B-D807354B2F55}" type="sibTrans" cxnId="{ACC4B397-7E53-44C3-AC67-9623F8B7073F}">
      <dgm:prSet/>
      <dgm:spPr/>
      <dgm:t>
        <a:bodyPr/>
        <a:lstStyle/>
        <a:p>
          <a:endParaRPr lang="th-TH"/>
        </a:p>
      </dgm:t>
    </dgm:pt>
    <dgm:pt modelId="{D6B2A336-4F90-45C8-BCF1-C6879505261D}">
      <dgm:prSet custT="1"/>
      <dgm:spPr>
        <a:solidFill>
          <a:srgbClr val="FFCCFF">
            <a:alpha val="89804"/>
          </a:srgbClr>
        </a:solidFill>
      </dgm:spPr>
      <dgm:t>
        <a:bodyPr/>
        <a:lstStyle/>
        <a:p>
          <a:pPr rtl="0"/>
          <a:r>
            <a:rPr lang="th-TH" sz="36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(3)  การทำงานหลังจากออกจากตำแหน่งสาธารณะหรือหลังเกษียณ  (</a:t>
          </a:r>
          <a:r>
            <a:rPr lang="en-US" sz="36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post – employment)</a:t>
          </a:r>
          <a:endParaRPr lang="th-TH" sz="3600" dirty="0">
            <a:solidFill>
              <a:srgbClr val="0000FF"/>
            </a:solidFill>
            <a:latin typeface="Angsana New" pitchFamily="18" charset="-34"/>
            <a:cs typeface="Angsana New" pitchFamily="18" charset="-34"/>
          </a:endParaRPr>
        </a:p>
      </dgm:t>
    </dgm:pt>
    <dgm:pt modelId="{BA6AD2A5-EE83-400A-B35D-A30711A55B4C}" type="parTrans" cxnId="{A748EB25-B097-48F7-9024-1D6F9EEB955D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th-TH"/>
        </a:p>
      </dgm:t>
    </dgm:pt>
    <dgm:pt modelId="{CC677926-60C1-4EAF-B185-C01B832B6689}" type="sibTrans" cxnId="{A748EB25-B097-48F7-9024-1D6F9EEB955D}">
      <dgm:prSet/>
      <dgm:spPr/>
      <dgm:t>
        <a:bodyPr/>
        <a:lstStyle/>
        <a:p>
          <a:endParaRPr lang="th-TH"/>
        </a:p>
      </dgm:t>
    </dgm:pt>
    <dgm:pt modelId="{8E0AC5C6-5FCB-498D-B0FC-14C1AFD0F29A}" type="pres">
      <dgm:prSet presAssocID="{1B255C77-18A1-492F-B5C6-87A6AFFC1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4886660-2842-4EC7-9854-68285A0A3ED1}" type="pres">
      <dgm:prSet presAssocID="{501E6270-9C1C-4719-8B55-0BDBA9FFB618}" presName="root" presStyleCnt="0"/>
      <dgm:spPr/>
    </dgm:pt>
    <dgm:pt modelId="{086D92E0-7B5D-47EC-A1F0-7F104FE67361}" type="pres">
      <dgm:prSet presAssocID="{501E6270-9C1C-4719-8B55-0BDBA9FFB618}" presName="rootComposite" presStyleCnt="0"/>
      <dgm:spPr/>
    </dgm:pt>
    <dgm:pt modelId="{263B29C5-AC46-4B4E-A18E-537BB8278F49}" type="pres">
      <dgm:prSet presAssocID="{501E6270-9C1C-4719-8B55-0BDBA9FFB618}" presName="rootText" presStyleLbl="node1" presStyleIdx="0" presStyleCnt="1" custScaleX="380669" custScaleY="112619" custLinFactNeighborX="0" custLinFactNeighborY="-16314"/>
      <dgm:spPr/>
      <dgm:t>
        <a:bodyPr/>
        <a:lstStyle/>
        <a:p>
          <a:endParaRPr lang="th-TH"/>
        </a:p>
      </dgm:t>
    </dgm:pt>
    <dgm:pt modelId="{648A15FA-B9AB-4CA8-AF78-8C7CE02B47D6}" type="pres">
      <dgm:prSet presAssocID="{501E6270-9C1C-4719-8B55-0BDBA9FFB618}" presName="rootConnector" presStyleLbl="node1" presStyleIdx="0" presStyleCnt="1"/>
      <dgm:spPr/>
      <dgm:t>
        <a:bodyPr/>
        <a:lstStyle/>
        <a:p>
          <a:endParaRPr lang="th-TH"/>
        </a:p>
      </dgm:t>
    </dgm:pt>
    <dgm:pt modelId="{CC018FAE-9893-4187-9CA7-C3C8C33F8E2A}" type="pres">
      <dgm:prSet presAssocID="{501E6270-9C1C-4719-8B55-0BDBA9FFB618}" presName="childShape" presStyleCnt="0"/>
      <dgm:spPr/>
    </dgm:pt>
    <dgm:pt modelId="{17427464-F4E9-4868-85B7-BB78C1DBE51A}" type="pres">
      <dgm:prSet presAssocID="{632A3A87-60DD-4FAE-A70B-3F658B45A316}" presName="Name13" presStyleLbl="parChTrans1D2" presStyleIdx="0" presStyleCnt="3"/>
      <dgm:spPr/>
      <dgm:t>
        <a:bodyPr/>
        <a:lstStyle/>
        <a:p>
          <a:endParaRPr lang="th-TH"/>
        </a:p>
      </dgm:t>
    </dgm:pt>
    <dgm:pt modelId="{8C20BD82-CA60-43E5-A639-AFBCE6E2F276}" type="pres">
      <dgm:prSet presAssocID="{424B279D-BF42-4795-9EB8-8360C7360970}" presName="childText" presStyleLbl="bgAcc1" presStyleIdx="0" presStyleCnt="3" custScaleX="221385" custLinFactNeighborX="6333" custLinFactNeighborY="-46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5D06CC-F74F-4843-8A88-541729C09791}" type="pres">
      <dgm:prSet presAssocID="{2C00700F-C90C-41EB-9C52-B3F484CA7F80}" presName="Name13" presStyleLbl="parChTrans1D2" presStyleIdx="1" presStyleCnt="3"/>
      <dgm:spPr/>
      <dgm:t>
        <a:bodyPr/>
        <a:lstStyle/>
        <a:p>
          <a:endParaRPr lang="th-TH"/>
        </a:p>
      </dgm:t>
    </dgm:pt>
    <dgm:pt modelId="{D6B08BDE-67C1-4592-ADFA-9DA09C40F2FE}" type="pres">
      <dgm:prSet presAssocID="{A6D935C2-CFD2-4A23-A67A-E275DAEBBE1A}" presName="childText" presStyleLbl="bgAcc1" presStyleIdx="1" presStyleCnt="3" custScaleX="274148" custLinFactNeighborY="-93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A80484-F37A-43A7-9558-DBF33E0C9777}" type="pres">
      <dgm:prSet presAssocID="{BA6AD2A5-EE83-400A-B35D-A30711A55B4C}" presName="Name13" presStyleLbl="parChTrans1D2" presStyleIdx="2" presStyleCnt="3"/>
      <dgm:spPr/>
      <dgm:t>
        <a:bodyPr/>
        <a:lstStyle/>
        <a:p>
          <a:endParaRPr lang="th-TH"/>
        </a:p>
      </dgm:t>
    </dgm:pt>
    <dgm:pt modelId="{D22063A1-C962-4938-A769-0AC40B0C5FD0}" type="pres">
      <dgm:prSet presAssocID="{D6B2A336-4F90-45C8-BCF1-C6879505261D}" presName="childText" presStyleLbl="bgAcc1" presStyleIdx="2" presStyleCnt="3" custScaleX="324291" custLinFactNeighborY="-76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F258AB-7932-4263-A252-B50D510D5451}" type="presOf" srcId="{1B255C77-18A1-492F-B5C6-87A6AFFC1CEE}" destId="{8E0AC5C6-5FCB-498D-B0FC-14C1AFD0F29A}" srcOrd="0" destOrd="0" presId="urn:microsoft.com/office/officeart/2005/8/layout/hierarchy3"/>
    <dgm:cxn modelId="{EE78A36A-3743-4F91-9A07-9C78541415D1}" srcId="{1B255C77-18A1-492F-B5C6-87A6AFFC1CEE}" destId="{501E6270-9C1C-4719-8B55-0BDBA9FFB618}" srcOrd="0" destOrd="0" parTransId="{FC7526F3-653B-4261-8E84-16456FB1C5C2}" sibTransId="{3493F2D4-02F9-4220-A13C-705203B74B32}"/>
    <dgm:cxn modelId="{0E98D71E-9026-4826-AA67-F7BFAE347EF8}" type="presOf" srcId="{A6D935C2-CFD2-4A23-A67A-E275DAEBBE1A}" destId="{D6B08BDE-67C1-4592-ADFA-9DA09C40F2FE}" srcOrd="0" destOrd="0" presId="urn:microsoft.com/office/officeart/2005/8/layout/hierarchy3"/>
    <dgm:cxn modelId="{7017E851-5B59-4D2B-94CA-A4491EB8D992}" type="presOf" srcId="{501E6270-9C1C-4719-8B55-0BDBA9FFB618}" destId="{648A15FA-B9AB-4CA8-AF78-8C7CE02B47D6}" srcOrd="1" destOrd="0" presId="urn:microsoft.com/office/officeart/2005/8/layout/hierarchy3"/>
    <dgm:cxn modelId="{FB68C956-86CD-47B7-BABE-B024EA53BD45}" type="presOf" srcId="{2C00700F-C90C-41EB-9C52-B3F484CA7F80}" destId="{F95D06CC-F74F-4843-8A88-541729C09791}" srcOrd="0" destOrd="0" presId="urn:microsoft.com/office/officeart/2005/8/layout/hierarchy3"/>
    <dgm:cxn modelId="{A748EB25-B097-48F7-9024-1D6F9EEB955D}" srcId="{501E6270-9C1C-4719-8B55-0BDBA9FFB618}" destId="{D6B2A336-4F90-45C8-BCF1-C6879505261D}" srcOrd="2" destOrd="0" parTransId="{BA6AD2A5-EE83-400A-B35D-A30711A55B4C}" sibTransId="{CC677926-60C1-4EAF-B185-C01B832B6689}"/>
    <dgm:cxn modelId="{1A41F2E6-F57B-4F08-B57E-A8F427EF5A3D}" srcId="{501E6270-9C1C-4719-8B55-0BDBA9FFB618}" destId="{424B279D-BF42-4795-9EB8-8360C7360970}" srcOrd="0" destOrd="0" parTransId="{632A3A87-60DD-4FAE-A70B-3F658B45A316}" sibTransId="{D99459D8-7A82-437C-A1F1-473FB67A56DE}"/>
    <dgm:cxn modelId="{ACC4B397-7E53-44C3-AC67-9623F8B7073F}" srcId="{501E6270-9C1C-4719-8B55-0BDBA9FFB618}" destId="{A6D935C2-CFD2-4A23-A67A-E275DAEBBE1A}" srcOrd="1" destOrd="0" parTransId="{2C00700F-C90C-41EB-9C52-B3F484CA7F80}" sibTransId="{AFEEA419-9E3D-47CD-892B-D807354B2F55}"/>
    <dgm:cxn modelId="{6AEEEECF-35FD-4476-BEF6-9E3766CBBD81}" type="presOf" srcId="{424B279D-BF42-4795-9EB8-8360C7360970}" destId="{8C20BD82-CA60-43E5-A639-AFBCE6E2F276}" srcOrd="0" destOrd="0" presId="urn:microsoft.com/office/officeart/2005/8/layout/hierarchy3"/>
    <dgm:cxn modelId="{7E4C2A3A-9939-4CE9-A91B-4C60227E57B7}" type="presOf" srcId="{632A3A87-60DD-4FAE-A70B-3F658B45A316}" destId="{17427464-F4E9-4868-85B7-BB78C1DBE51A}" srcOrd="0" destOrd="0" presId="urn:microsoft.com/office/officeart/2005/8/layout/hierarchy3"/>
    <dgm:cxn modelId="{2CE49580-667B-418C-82C0-7C340BE0A4A3}" type="presOf" srcId="{D6B2A336-4F90-45C8-BCF1-C6879505261D}" destId="{D22063A1-C962-4938-A769-0AC40B0C5FD0}" srcOrd="0" destOrd="0" presId="urn:microsoft.com/office/officeart/2005/8/layout/hierarchy3"/>
    <dgm:cxn modelId="{501C6587-8245-4367-AAD5-B5B351AF92C8}" type="presOf" srcId="{BA6AD2A5-EE83-400A-B35D-A30711A55B4C}" destId="{57A80484-F37A-43A7-9558-DBF33E0C9777}" srcOrd="0" destOrd="0" presId="urn:microsoft.com/office/officeart/2005/8/layout/hierarchy3"/>
    <dgm:cxn modelId="{90A719BF-DDF3-4DCF-B395-570D97F01B9C}" type="presOf" srcId="{501E6270-9C1C-4719-8B55-0BDBA9FFB618}" destId="{263B29C5-AC46-4B4E-A18E-537BB8278F49}" srcOrd="0" destOrd="0" presId="urn:microsoft.com/office/officeart/2005/8/layout/hierarchy3"/>
    <dgm:cxn modelId="{A8FB2D35-319E-4B4C-A839-23F223F71B35}" type="presParOf" srcId="{8E0AC5C6-5FCB-498D-B0FC-14C1AFD0F29A}" destId="{64886660-2842-4EC7-9854-68285A0A3ED1}" srcOrd="0" destOrd="0" presId="urn:microsoft.com/office/officeart/2005/8/layout/hierarchy3"/>
    <dgm:cxn modelId="{1188C6ED-CBC7-4566-9718-C39D45F351CA}" type="presParOf" srcId="{64886660-2842-4EC7-9854-68285A0A3ED1}" destId="{086D92E0-7B5D-47EC-A1F0-7F104FE67361}" srcOrd="0" destOrd="0" presId="urn:microsoft.com/office/officeart/2005/8/layout/hierarchy3"/>
    <dgm:cxn modelId="{FDCB0034-C68C-4DC7-9F11-0067C49B6B2C}" type="presParOf" srcId="{086D92E0-7B5D-47EC-A1F0-7F104FE67361}" destId="{263B29C5-AC46-4B4E-A18E-537BB8278F49}" srcOrd="0" destOrd="0" presId="urn:microsoft.com/office/officeart/2005/8/layout/hierarchy3"/>
    <dgm:cxn modelId="{B5CA1B4A-04BF-438F-B125-4999A40345BF}" type="presParOf" srcId="{086D92E0-7B5D-47EC-A1F0-7F104FE67361}" destId="{648A15FA-B9AB-4CA8-AF78-8C7CE02B47D6}" srcOrd="1" destOrd="0" presId="urn:microsoft.com/office/officeart/2005/8/layout/hierarchy3"/>
    <dgm:cxn modelId="{7DEE1668-1256-4BAD-994F-4CF481980DE9}" type="presParOf" srcId="{64886660-2842-4EC7-9854-68285A0A3ED1}" destId="{CC018FAE-9893-4187-9CA7-C3C8C33F8E2A}" srcOrd="1" destOrd="0" presId="urn:microsoft.com/office/officeart/2005/8/layout/hierarchy3"/>
    <dgm:cxn modelId="{55CA0FCC-C13C-42C3-92FF-11004C524962}" type="presParOf" srcId="{CC018FAE-9893-4187-9CA7-C3C8C33F8E2A}" destId="{17427464-F4E9-4868-85B7-BB78C1DBE51A}" srcOrd="0" destOrd="0" presId="urn:microsoft.com/office/officeart/2005/8/layout/hierarchy3"/>
    <dgm:cxn modelId="{85DFFBAC-9B0C-4BD7-A1A8-45B0CC15E71C}" type="presParOf" srcId="{CC018FAE-9893-4187-9CA7-C3C8C33F8E2A}" destId="{8C20BD82-CA60-43E5-A639-AFBCE6E2F276}" srcOrd="1" destOrd="0" presId="urn:microsoft.com/office/officeart/2005/8/layout/hierarchy3"/>
    <dgm:cxn modelId="{0CE401A3-E1F9-4BC2-A8C7-1277E13155F9}" type="presParOf" srcId="{CC018FAE-9893-4187-9CA7-C3C8C33F8E2A}" destId="{F95D06CC-F74F-4843-8A88-541729C09791}" srcOrd="2" destOrd="0" presId="urn:microsoft.com/office/officeart/2005/8/layout/hierarchy3"/>
    <dgm:cxn modelId="{FC528B8A-4B20-4C64-9B24-81A5FF7FA979}" type="presParOf" srcId="{CC018FAE-9893-4187-9CA7-C3C8C33F8E2A}" destId="{D6B08BDE-67C1-4592-ADFA-9DA09C40F2FE}" srcOrd="3" destOrd="0" presId="urn:microsoft.com/office/officeart/2005/8/layout/hierarchy3"/>
    <dgm:cxn modelId="{A4C52296-2272-41BA-BA47-E9CEC05E926B}" type="presParOf" srcId="{CC018FAE-9893-4187-9CA7-C3C8C33F8E2A}" destId="{57A80484-F37A-43A7-9558-DBF33E0C9777}" srcOrd="4" destOrd="0" presId="urn:microsoft.com/office/officeart/2005/8/layout/hierarchy3"/>
    <dgm:cxn modelId="{E35C68A5-29C6-4633-8998-725E7C2910A3}" type="presParOf" srcId="{CC018FAE-9893-4187-9CA7-C3C8C33F8E2A}" destId="{D22063A1-C962-4938-A769-0AC40B0C5FD0}" srcOrd="5" destOrd="0" presId="urn:microsoft.com/office/officeart/2005/8/layout/hierarchy3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3356B-EC75-4F86-BC31-58238A1B1324}" type="doc">
      <dgm:prSet loTypeId="urn:microsoft.com/office/officeart/2005/8/layout/matrix3" loCatId="matrix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th-TH"/>
        </a:p>
      </dgm:t>
    </dgm:pt>
    <dgm:pt modelId="{01F32308-805B-4D75-AB72-CC5ADFCB4B8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173038" indent="-173038" algn="l" rtl="0"/>
          <a:r>
            <a:rPr lang="th-TH" sz="4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(4) การทำงานพิเศษ </a:t>
          </a:r>
          <a:r>
            <a:rPr lang="th-TH" sz="4000" b="1" dirty="0" smtClean="0">
              <a:solidFill>
                <a:schemeClr val="accent3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sz="4000" b="1" dirty="0" smtClean="0">
              <a:solidFill>
                <a:schemeClr val="accent3"/>
              </a:solidFill>
              <a:latin typeface="Angsana New" pitchFamily="18" charset="-34"/>
              <a:cs typeface="Angsana New" pitchFamily="18" charset="-34"/>
            </a:rPr>
            <a:t>outside employment                             or moonlighting)</a:t>
          </a:r>
          <a:endParaRPr lang="th-TH" sz="4000" b="1" dirty="0">
            <a:solidFill>
              <a:schemeClr val="accent3"/>
            </a:solidFill>
            <a:latin typeface="Angsana New" pitchFamily="18" charset="-34"/>
            <a:cs typeface="Angsana New" pitchFamily="18" charset="-34"/>
          </a:endParaRPr>
        </a:p>
      </dgm:t>
    </dgm:pt>
    <dgm:pt modelId="{30F0EA02-0E45-4BA2-8789-984C34881421}" type="parTrans" cxnId="{DAE4AD09-CD5A-4FCC-BFF3-4C8F02316A39}">
      <dgm:prSet/>
      <dgm:spPr/>
      <dgm:t>
        <a:bodyPr/>
        <a:lstStyle/>
        <a:p>
          <a:endParaRPr lang="th-TH"/>
        </a:p>
      </dgm:t>
    </dgm:pt>
    <dgm:pt modelId="{24F18811-76A0-416F-B274-A45EFBA71512}" type="sibTrans" cxnId="{DAE4AD09-CD5A-4FCC-BFF3-4C8F02316A39}">
      <dgm:prSet/>
      <dgm:spPr/>
      <dgm:t>
        <a:bodyPr/>
        <a:lstStyle/>
        <a:p>
          <a:endParaRPr lang="th-TH"/>
        </a:p>
      </dgm:t>
    </dgm:pt>
    <dgm:pt modelId="{8B521374-24C7-47D1-94EE-8A2263AFA02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268288" indent="-268288" rtl="0"/>
          <a:r>
            <a:rPr lang="th-TH" sz="4000" b="1" i="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(5) การรู้ข้อมูลภายใน </a:t>
          </a:r>
          <a:r>
            <a:rPr lang="en-US" sz="4000" b="1" i="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   </a:t>
          </a:r>
          <a:r>
            <a:rPr lang="en-US" sz="4000" b="1" i="0" dirty="0" smtClean="0">
              <a:latin typeface="Angsana New" pitchFamily="18" charset="-34"/>
              <a:cs typeface="Angsana New" pitchFamily="18" charset="-34"/>
            </a:rPr>
            <a:t>(inside information)</a:t>
          </a:r>
          <a:endParaRPr lang="th-TH" sz="4000" b="1" i="0" dirty="0">
            <a:latin typeface="Angsana New" pitchFamily="18" charset="-34"/>
            <a:cs typeface="Angsana New" pitchFamily="18" charset="-34"/>
          </a:endParaRPr>
        </a:p>
      </dgm:t>
    </dgm:pt>
    <dgm:pt modelId="{401DE666-F76E-497F-B456-B82D5892E0F6}" type="parTrans" cxnId="{732B6043-825E-400F-A059-08CA3AB8BBF8}">
      <dgm:prSet/>
      <dgm:spPr/>
      <dgm:t>
        <a:bodyPr/>
        <a:lstStyle/>
        <a:p>
          <a:endParaRPr lang="th-TH"/>
        </a:p>
      </dgm:t>
    </dgm:pt>
    <dgm:pt modelId="{D3139BBE-AE4C-4C8B-9864-4EA81C422085}" type="sibTrans" cxnId="{732B6043-825E-400F-A059-08CA3AB8BBF8}">
      <dgm:prSet/>
      <dgm:spPr/>
      <dgm:t>
        <a:bodyPr/>
        <a:lstStyle/>
        <a:p>
          <a:endParaRPr lang="th-TH"/>
        </a:p>
      </dgm:t>
    </dgm:pt>
    <dgm:pt modelId="{BBDAA5DC-6101-4314-81D2-4E2F34A9E99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4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(6)</a:t>
          </a:r>
          <a:r>
            <a:rPr lang="th-TH" sz="4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 การใช้สมบัติราชการเพื่อประโยชน์ของธุรกิจส่วนตัว </a:t>
          </a:r>
          <a:endParaRPr lang="th-TH" sz="4000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EAEA85A1-FF8A-40B8-97E3-6EF52ABB3FAA}" type="parTrans" cxnId="{8DAC2D23-DAFB-46C6-95BA-1D4A15B35184}">
      <dgm:prSet/>
      <dgm:spPr/>
      <dgm:t>
        <a:bodyPr/>
        <a:lstStyle/>
        <a:p>
          <a:endParaRPr lang="th-TH"/>
        </a:p>
      </dgm:t>
    </dgm:pt>
    <dgm:pt modelId="{76AAD30B-3410-4EDF-864F-08761B31E3D0}" type="sibTrans" cxnId="{8DAC2D23-DAFB-46C6-95BA-1D4A15B35184}">
      <dgm:prSet/>
      <dgm:spPr/>
      <dgm:t>
        <a:bodyPr/>
        <a:lstStyle/>
        <a:p>
          <a:endParaRPr lang="th-TH"/>
        </a:p>
      </dgm:t>
    </dgm:pt>
    <dgm:pt modelId="{49AE0932-DE6B-4901-9F91-6323A61968D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th-TH" sz="3900" b="1" dirty="0" smtClean="0">
              <a:solidFill>
                <a:srgbClr val="FFFF00"/>
              </a:solidFill>
              <a:latin typeface="Arabic Typesetting" pitchFamily="66" charset="-78"/>
              <a:cs typeface="Angsana New" pitchFamily="18" charset="-34"/>
            </a:rPr>
            <a:t>(</a:t>
          </a:r>
          <a:r>
            <a:rPr lang="en-US" sz="3900" b="1" dirty="0" smtClean="0">
              <a:solidFill>
                <a:srgbClr val="FFFF00"/>
              </a:solidFill>
              <a:latin typeface="Arabic Typesetting" pitchFamily="66" charset="-78"/>
              <a:cs typeface="Angsana New" pitchFamily="18" charset="-34"/>
            </a:rPr>
            <a:t>7</a:t>
          </a:r>
          <a:r>
            <a:rPr lang="th-TH" sz="3900" b="1" dirty="0" smtClean="0">
              <a:solidFill>
                <a:srgbClr val="FFFF00"/>
              </a:solidFill>
              <a:latin typeface="Arabic Typesetting" pitchFamily="66" charset="-78"/>
              <a:cs typeface="Angsana New" pitchFamily="18" charset="-34"/>
            </a:rPr>
            <a:t>) การทำโครงการสาธารณะลงในเขตเลือกตั้งเพื่อประโยชน์ในทางการเมือง</a:t>
          </a:r>
          <a:endParaRPr lang="th-TH" sz="3900" b="1" dirty="0">
            <a:solidFill>
              <a:srgbClr val="FFFF00"/>
            </a:solidFill>
            <a:latin typeface="Arabic Typesetting" pitchFamily="66" charset="-78"/>
            <a:cs typeface="Angsana New" pitchFamily="18" charset="-34"/>
          </a:endParaRPr>
        </a:p>
      </dgm:t>
    </dgm:pt>
    <dgm:pt modelId="{46AF1CEF-F94A-43FE-AB18-D336975AE678}" type="parTrans" cxnId="{DDC3C5AC-F1F1-4A79-AF99-1B8393C43E5E}">
      <dgm:prSet/>
      <dgm:spPr/>
      <dgm:t>
        <a:bodyPr/>
        <a:lstStyle/>
        <a:p>
          <a:endParaRPr lang="th-TH"/>
        </a:p>
      </dgm:t>
    </dgm:pt>
    <dgm:pt modelId="{3E96768D-19BB-4DE2-8F90-897272DB9B0D}" type="sibTrans" cxnId="{DDC3C5AC-F1F1-4A79-AF99-1B8393C43E5E}">
      <dgm:prSet/>
      <dgm:spPr/>
      <dgm:t>
        <a:bodyPr/>
        <a:lstStyle/>
        <a:p>
          <a:endParaRPr lang="th-TH"/>
        </a:p>
      </dgm:t>
    </dgm:pt>
    <dgm:pt modelId="{C1A60944-AEDA-4564-8667-4DAB80EF1A95}">
      <dgm:prSet/>
      <dgm:spPr/>
      <dgm:t>
        <a:bodyPr/>
        <a:lstStyle/>
        <a:p>
          <a:endParaRPr lang="th-TH" dirty="0"/>
        </a:p>
      </dgm:t>
    </dgm:pt>
    <dgm:pt modelId="{EF9863F5-D72B-46BC-93F4-1B8CB7F99103}" type="parTrans" cxnId="{020A4215-EECD-4039-A2E7-DD4490DD9657}">
      <dgm:prSet/>
      <dgm:spPr/>
      <dgm:t>
        <a:bodyPr/>
        <a:lstStyle/>
        <a:p>
          <a:endParaRPr lang="th-TH"/>
        </a:p>
      </dgm:t>
    </dgm:pt>
    <dgm:pt modelId="{A8F749BE-8BAC-445D-AC22-2BCB946289A4}" type="sibTrans" cxnId="{020A4215-EECD-4039-A2E7-DD4490DD9657}">
      <dgm:prSet/>
      <dgm:spPr/>
      <dgm:t>
        <a:bodyPr/>
        <a:lstStyle/>
        <a:p>
          <a:endParaRPr lang="th-TH"/>
        </a:p>
      </dgm:t>
    </dgm:pt>
    <dgm:pt modelId="{93E23D6B-9355-417B-B250-3CF482B36C4C}" type="pres">
      <dgm:prSet presAssocID="{9923356B-EC75-4F86-BC31-58238A1B13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73D1C60-496E-4EC3-8985-F8CCCAE63931}" type="pres">
      <dgm:prSet presAssocID="{9923356B-EC75-4F86-BC31-58238A1B1324}" presName="diamond" presStyleLbl="bgShp" presStyleIdx="0" presStyleCnt="1" custScaleX="135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EA8370-5B28-4734-89A5-8F0B61752263}" type="pres">
      <dgm:prSet presAssocID="{9923356B-EC75-4F86-BC31-58238A1B1324}" presName="quad1" presStyleLbl="node1" presStyleIdx="0" presStyleCnt="4" custScaleX="161673" custScaleY="100390" custLinFactNeighborX="-57625" custLinFactNeighborY="-14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1DCBAE-7889-4AEF-BB74-03C7503EFADE}" type="pres">
      <dgm:prSet presAssocID="{9923356B-EC75-4F86-BC31-58238A1B1324}" presName="quad2" presStyleLbl="node1" presStyleIdx="1" presStyleCnt="4" custScaleX="162214" custLinFactNeighborX="58998" custLinFactNeighborY="-12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13B531-3E21-468A-A006-14F0CBBD19D4}" type="pres">
      <dgm:prSet presAssocID="{9923356B-EC75-4F86-BC31-58238A1B1324}" presName="quad3" presStyleLbl="node1" presStyleIdx="2" presStyleCnt="4" custScaleX="162213" custLinFactNeighborX="-57355" custLinFactNeighborY="15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CD7C49-90E6-4F59-A00D-E36DBEE8DD77}" type="pres">
      <dgm:prSet presAssocID="{9923356B-EC75-4F86-BC31-58238A1B1324}" presName="quad4" presStyleLbl="node1" presStyleIdx="3" presStyleCnt="4" custScaleX="163159" custLinFactNeighborX="58526" custLinFactNeighborY="14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F43449F-04CC-4031-94F4-1CC43FEE36EC}" type="presOf" srcId="{BBDAA5DC-6101-4314-81D2-4E2F34A9E990}" destId="{B613B531-3E21-468A-A006-14F0CBBD19D4}" srcOrd="0" destOrd="0" presId="urn:microsoft.com/office/officeart/2005/8/layout/matrix3"/>
    <dgm:cxn modelId="{DAE4AD09-CD5A-4FCC-BFF3-4C8F02316A39}" srcId="{9923356B-EC75-4F86-BC31-58238A1B1324}" destId="{01F32308-805B-4D75-AB72-CC5ADFCB4B8A}" srcOrd="0" destOrd="0" parTransId="{30F0EA02-0E45-4BA2-8789-984C34881421}" sibTransId="{24F18811-76A0-416F-B274-A45EFBA71512}"/>
    <dgm:cxn modelId="{8DAC2D23-DAFB-46C6-95BA-1D4A15B35184}" srcId="{9923356B-EC75-4F86-BC31-58238A1B1324}" destId="{BBDAA5DC-6101-4314-81D2-4E2F34A9E990}" srcOrd="2" destOrd="0" parTransId="{EAEA85A1-FF8A-40B8-97E3-6EF52ABB3FAA}" sibTransId="{76AAD30B-3410-4EDF-864F-08761B31E3D0}"/>
    <dgm:cxn modelId="{732B6043-825E-400F-A059-08CA3AB8BBF8}" srcId="{9923356B-EC75-4F86-BC31-58238A1B1324}" destId="{8B521374-24C7-47D1-94EE-8A2263AFA023}" srcOrd="1" destOrd="0" parTransId="{401DE666-F76E-497F-B456-B82D5892E0F6}" sibTransId="{D3139BBE-AE4C-4C8B-9864-4EA81C422085}"/>
    <dgm:cxn modelId="{90667870-2C4D-4B6F-B01A-B7B2683D9673}" type="presOf" srcId="{8B521374-24C7-47D1-94EE-8A2263AFA023}" destId="{D41DCBAE-7889-4AEF-BB74-03C7503EFADE}" srcOrd="0" destOrd="0" presId="urn:microsoft.com/office/officeart/2005/8/layout/matrix3"/>
    <dgm:cxn modelId="{8460F79B-2854-4F33-91EB-5AAFBCF4DD06}" type="presOf" srcId="{49AE0932-DE6B-4901-9F91-6323A61968D6}" destId="{ACCD7C49-90E6-4F59-A00D-E36DBEE8DD77}" srcOrd="0" destOrd="0" presId="urn:microsoft.com/office/officeart/2005/8/layout/matrix3"/>
    <dgm:cxn modelId="{A8CAC1A5-DD9D-4A96-8321-00C372F1F0F1}" type="presOf" srcId="{01F32308-805B-4D75-AB72-CC5ADFCB4B8A}" destId="{08EA8370-5B28-4734-89A5-8F0B61752263}" srcOrd="0" destOrd="0" presId="urn:microsoft.com/office/officeart/2005/8/layout/matrix3"/>
    <dgm:cxn modelId="{020A4215-EECD-4039-A2E7-DD4490DD9657}" srcId="{9923356B-EC75-4F86-BC31-58238A1B1324}" destId="{C1A60944-AEDA-4564-8667-4DAB80EF1A95}" srcOrd="4" destOrd="0" parTransId="{EF9863F5-D72B-46BC-93F4-1B8CB7F99103}" sibTransId="{A8F749BE-8BAC-445D-AC22-2BCB946289A4}"/>
    <dgm:cxn modelId="{AE672A9B-66DC-4F0F-BEB3-C033CD1DF1C5}" type="presOf" srcId="{9923356B-EC75-4F86-BC31-58238A1B1324}" destId="{93E23D6B-9355-417B-B250-3CF482B36C4C}" srcOrd="0" destOrd="0" presId="urn:microsoft.com/office/officeart/2005/8/layout/matrix3"/>
    <dgm:cxn modelId="{DDC3C5AC-F1F1-4A79-AF99-1B8393C43E5E}" srcId="{9923356B-EC75-4F86-BC31-58238A1B1324}" destId="{49AE0932-DE6B-4901-9F91-6323A61968D6}" srcOrd="3" destOrd="0" parTransId="{46AF1CEF-F94A-43FE-AB18-D336975AE678}" sibTransId="{3E96768D-19BB-4DE2-8F90-897272DB9B0D}"/>
    <dgm:cxn modelId="{DDA6EB66-7848-4ED0-B9F3-73EAFE02F431}" type="presParOf" srcId="{93E23D6B-9355-417B-B250-3CF482B36C4C}" destId="{373D1C60-496E-4EC3-8985-F8CCCAE63931}" srcOrd="0" destOrd="0" presId="urn:microsoft.com/office/officeart/2005/8/layout/matrix3"/>
    <dgm:cxn modelId="{C291DF77-B937-47A7-93A0-457CFF65EC28}" type="presParOf" srcId="{93E23D6B-9355-417B-B250-3CF482B36C4C}" destId="{08EA8370-5B28-4734-89A5-8F0B61752263}" srcOrd="1" destOrd="0" presId="urn:microsoft.com/office/officeart/2005/8/layout/matrix3"/>
    <dgm:cxn modelId="{7080B816-8CB2-4F9D-B3AB-CC76B5536FAF}" type="presParOf" srcId="{93E23D6B-9355-417B-B250-3CF482B36C4C}" destId="{D41DCBAE-7889-4AEF-BB74-03C7503EFADE}" srcOrd="2" destOrd="0" presId="urn:microsoft.com/office/officeart/2005/8/layout/matrix3"/>
    <dgm:cxn modelId="{67279695-2B4E-464B-B268-07FD956093AF}" type="presParOf" srcId="{93E23D6B-9355-417B-B250-3CF482B36C4C}" destId="{B613B531-3E21-468A-A006-14F0CBBD19D4}" srcOrd="3" destOrd="0" presId="urn:microsoft.com/office/officeart/2005/8/layout/matrix3"/>
    <dgm:cxn modelId="{DA5EBE9C-2689-4E0A-8A9B-4A670E92C9FC}" type="presParOf" srcId="{93E23D6B-9355-417B-B250-3CF482B36C4C}" destId="{ACCD7C49-90E6-4F59-A00D-E36DBEE8DD77}" srcOrd="4" destOrd="0" presId="urn:microsoft.com/office/officeart/2005/8/layout/matrix3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9C262-C533-4194-8598-651BFB75B2B8}" type="doc">
      <dgm:prSet loTypeId="urn:microsoft.com/office/officeart/2005/8/layout/pyramid1" loCatId="pyramid" qsTypeId="urn:microsoft.com/office/officeart/2005/8/quickstyle/simple1#3" qsCatId="simple" csTypeId="urn:microsoft.com/office/officeart/2005/8/colors/accent1_2#4" csCatId="accent1" phldr="1"/>
      <dgm:spPr/>
    </dgm:pt>
    <dgm:pt modelId="{50D0AF4D-20C3-4D4A-B771-F9B55C32A149}">
      <dgm:prSet phldrT="[ข้อความ]" custT="1"/>
      <dgm:spPr/>
      <dgm:t>
        <a:bodyPr/>
        <a:lstStyle/>
        <a:p>
          <a:endParaRPr lang="th-TH" sz="1400" b="1" dirty="0" smtClean="0">
            <a:solidFill>
              <a:schemeClr val="bg2"/>
            </a:solidFill>
            <a:latin typeface="Angsana New" pitchFamily="18" charset="-34"/>
            <a:cs typeface="+mn-cs"/>
          </a:endParaRPr>
        </a:p>
        <a:p>
          <a:r>
            <a:rPr lang="th-TH" sz="1600" b="1" dirty="0" smtClean="0">
              <a:solidFill>
                <a:schemeClr val="bg2"/>
              </a:solidFill>
              <a:latin typeface="Angsana New" pitchFamily="18" charset="-34"/>
              <a:cs typeface="+mn-cs"/>
            </a:rPr>
            <a:t>การ</a:t>
          </a:r>
          <a:r>
            <a:rPr lang="th-TH" sz="1600" b="1" dirty="0">
              <a:solidFill>
                <a:schemeClr val="bg2"/>
              </a:solidFill>
              <a:latin typeface="Angsana New" pitchFamily="18" charset="-34"/>
              <a:cs typeface="+mn-cs"/>
            </a:rPr>
            <a:t>ทุจริต</a:t>
          </a:r>
        </a:p>
        <a:p>
          <a:r>
            <a:rPr lang="en-US" sz="1600" b="1" dirty="0">
              <a:solidFill>
                <a:schemeClr val="bg2"/>
              </a:solidFill>
              <a:latin typeface="Angsana New" pitchFamily="18" charset="-34"/>
              <a:cs typeface="+mn-cs"/>
            </a:rPr>
            <a:t>CORRUPTION</a:t>
          </a:r>
          <a:endParaRPr lang="th-TH" sz="1600" b="1" dirty="0">
            <a:solidFill>
              <a:schemeClr val="bg2"/>
            </a:solidFill>
            <a:latin typeface="Angsana New" pitchFamily="18" charset="-34"/>
            <a:cs typeface="+mn-cs"/>
          </a:endParaRPr>
        </a:p>
      </dgm:t>
    </dgm:pt>
    <dgm:pt modelId="{94526DF1-9D0C-4390-9E69-D7BB8A9D202A}" type="parTrans" cxnId="{3367EE13-30D0-473D-BF85-53D84E29AC90}">
      <dgm:prSet/>
      <dgm:spPr/>
      <dgm:t>
        <a:bodyPr/>
        <a:lstStyle/>
        <a:p>
          <a:endParaRPr lang="th-TH" sz="1600" b="1"/>
        </a:p>
      </dgm:t>
    </dgm:pt>
    <dgm:pt modelId="{A50D8CE6-4FC7-427A-9B24-47D119198276}" type="sibTrans" cxnId="{3367EE13-30D0-473D-BF85-53D84E29AC90}">
      <dgm:prSet/>
      <dgm:spPr/>
      <dgm:t>
        <a:bodyPr/>
        <a:lstStyle/>
        <a:p>
          <a:endParaRPr lang="th-TH" sz="1600" b="1"/>
        </a:p>
      </dgm:t>
    </dgm:pt>
    <dgm:pt modelId="{017C7EBD-EFAD-4C7F-A4EF-3749B794ACD9}">
      <dgm:prSet phldrT="[ข้อความ]" custT="1"/>
      <dgm:spPr/>
      <dgm:t>
        <a:bodyPr/>
        <a:lstStyle/>
        <a:p>
          <a:r>
            <a:rPr lang="th-TH" sz="1600" b="1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rPr>
            <a:t>ผลประโยชน์ทับซ้อน</a:t>
          </a:r>
          <a:endParaRPr lang="en-US" sz="1600" b="1" dirty="0">
            <a:solidFill>
              <a:schemeClr val="bg2"/>
            </a:solidFill>
            <a:latin typeface="Angsana New" pitchFamily="18" charset="-34"/>
            <a:cs typeface="Angsana New" pitchFamily="18" charset="-34"/>
          </a:endParaRPr>
        </a:p>
        <a:p>
          <a:r>
            <a:rPr lang="en-US" sz="1600" b="1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rPr>
            <a:t>CONFLICT OF INTERESTS</a:t>
          </a:r>
          <a:endParaRPr lang="th-TH" sz="1600" b="1" dirty="0">
            <a:solidFill>
              <a:schemeClr val="bg2"/>
            </a:solidFill>
            <a:latin typeface="Angsana New" pitchFamily="18" charset="-34"/>
            <a:cs typeface="Angsana New" pitchFamily="18" charset="-34"/>
          </a:endParaRPr>
        </a:p>
      </dgm:t>
    </dgm:pt>
    <dgm:pt modelId="{C3116991-68FC-4FCD-A597-8F6EB34FA912}" type="parTrans" cxnId="{717FD7F9-BEEA-4355-AA3B-F678DFFFC94A}">
      <dgm:prSet/>
      <dgm:spPr/>
      <dgm:t>
        <a:bodyPr/>
        <a:lstStyle/>
        <a:p>
          <a:endParaRPr lang="th-TH" sz="1600" b="1"/>
        </a:p>
      </dgm:t>
    </dgm:pt>
    <dgm:pt modelId="{D6535E5F-3A2D-4E90-B8DC-01CD1BE2788D}" type="sibTrans" cxnId="{717FD7F9-BEEA-4355-AA3B-F678DFFFC94A}">
      <dgm:prSet/>
      <dgm:spPr/>
      <dgm:t>
        <a:bodyPr/>
        <a:lstStyle/>
        <a:p>
          <a:endParaRPr lang="th-TH" sz="1600" b="1"/>
        </a:p>
      </dgm:t>
    </dgm:pt>
    <dgm:pt modelId="{049854BF-8074-44D2-A3E2-03BF5018B421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rPr>
            <a:t>จริยธรรม</a:t>
          </a:r>
        </a:p>
        <a:p>
          <a:r>
            <a:rPr lang="en-US" sz="2000" b="1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rPr>
            <a:t>ETHICS</a:t>
          </a:r>
          <a:endParaRPr lang="th-TH" sz="2000" b="1" dirty="0">
            <a:solidFill>
              <a:schemeClr val="bg2"/>
            </a:solidFill>
            <a:latin typeface="Angsana New" pitchFamily="18" charset="-34"/>
            <a:cs typeface="Angsana New" pitchFamily="18" charset="-34"/>
          </a:endParaRPr>
        </a:p>
      </dgm:t>
    </dgm:pt>
    <dgm:pt modelId="{F8C0932C-3AC7-4B6E-ACDB-AE87A7A8789A}" type="parTrans" cxnId="{CAE88527-26BE-4CE8-A879-331BD4882C8C}">
      <dgm:prSet/>
      <dgm:spPr/>
      <dgm:t>
        <a:bodyPr/>
        <a:lstStyle/>
        <a:p>
          <a:endParaRPr lang="th-TH" sz="1600" b="1"/>
        </a:p>
      </dgm:t>
    </dgm:pt>
    <dgm:pt modelId="{CFBA9D33-91CA-4ED8-92CD-F410B077D57F}" type="sibTrans" cxnId="{CAE88527-26BE-4CE8-A879-331BD4882C8C}">
      <dgm:prSet/>
      <dgm:spPr/>
      <dgm:t>
        <a:bodyPr/>
        <a:lstStyle/>
        <a:p>
          <a:endParaRPr lang="th-TH" sz="1600" b="1"/>
        </a:p>
      </dgm:t>
    </dgm:pt>
    <dgm:pt modelId="{CF88C696-8F89-4837-9F41-6309BDAB39BE}" type="pres">
      <dgm:prSet presAssocID="{89B9C262-C533-4194-8598-651BFB75B2B8}" presName="Name0" presStyleCnt="0">
        <dgm:presLayoutVars>
          <dgm:dir/>
          <dgm:animLvl val="lvl"/>
          <dgm:resizeHandles val="exact"/>
        </dgm:presLayoutVars>
      </dgm:prSet>
      <dgm:spPr/>
    </dgm:pt>
    <dgm:pt modelId="{87180753-723D-440C-9F94-B1F055BED4B8}" type="pres">
      <dgm:prSet presAssocID="{50D0AF4D-20C3-4D4A-B771-F9B55C32A149}" presName="Name8" presStyleCnt="0"/>
      <dgm:spPr/>
    </dgm:pt>
    <dgm:pt modelId="{CEF61ADF-92BF-40FC-8093-EADD59478C4D}" type="pres">
      <dgm:prSet presAssocID="{50D0AF4D-20C3-4D4A-B771-F9B55C32A149}" presName="level" presStyleLbl="node1" presStyleIdx="0" presStyleCnt="3" custLinFactNeighborY="101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F09ECA-8AB6-422A-8401-6ACFDA2B2C9C}" type="pres">
      <dgm:prSet presAssocID="{50D0AF4D-20C3-4D4A-B771-F9B55C32A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433DC5-F216-4808-86B6-7A86B35EDB46}" type="pres">
      <dgm:prSet presAssocID="{017C7EBD-EFAD-4C7F-A4EF-3749B794ACD9}" presName="Name8" presStyleCnt="0"/>
      <dgm:spPr/>
    </dgm:pt>
    <dgm:pt modelId="{59EC053E-E91A-4657-A829-7B581D555927}" type="pres">
      <dgm:prSet presAssocID="{017C7EBD-EFAD-4C7F-A4EF-3749B794ACD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19034B-6BE5-4584-83CD-E3528A80E3F0}" type="pres">
      <dgm:prSet presAssocID="{017C7EBD-EFAD-4C7F-A4EF-3749B794AC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C665A8-9859-48B3-BA93-6E10C961FD29}" type="pres">
      <dgm:prSet presAssocID="{049854BF-8074-44D2-A3E2-03BF5018B421}" presName="Name8" presStyleCnt="0"/>
      <dgm:spPr/>
    </dgm:pt>
    <dgm:pt modelId="{02D7B4A5-151D-4287-A9FD-6BF00725116D}" type="pres">
      <dgm:prSet presAssocID="{049854BF-8074-44D2-A3E2-03BF5018B42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964660-7DF2-492A-92E9-80239D1E223C}" type="pres">
      <dgm:prSet presAssocID="{049854BF-8074-44D2-A3E2-03BF5018B4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8727E9E-C939-44C4-9C73-CEB2F377A4DF}" type="presOf" srcId="{50D0AF4D-20C3-4D4A-B771-F9B55C32A149}" destId="{CEF61ADF-92BF-40FC-8093-EADD59478C4D}" srcOrd="0" destOrd="0" presId="urn:microsoft.com/office/officeart/2005/8/layout/pyramid1"/>
    <dgm:cxn modelId="{4212A03C-230A-4EE8-A896-6CB4139D3101}" type="presOf" srcId="{049854BF-8074-44D2-A3E2-03BF5018B421}" destId="{02D7B4A5-151D-4287-A9FD-6BF00725116D}" srcOrd="0" destOrd="0" presId="urn:microsoft.com/office/officeart/2005/8/layout/pyramid1"/>
    <dgm:cxn modelId="{3367EE13-30D0-473D-BF85-53D84E29AC90}" srcId="{89B9C262-C533-4194-8598-651BFB75B2B8}" destId="{50D0AF4D-20C3-4D4A-B771-F9B55C32A149}" srcOrd="0" destOrd="0" parTransId="{94526DF1-9D0C-4390-9E69-D7BB8A9D202A}" sibTransId="{A50D8CE6-4FC7-427A-9B24-47D119198276}"/>
    <dgm:cxn modelId="{DA2A9089-389B-488A-890F-598B3CC41474}" type="presOf" srcId="{50D0AF4D-20C3-4D4A-B771-F9B55C32A149}" destId="{DAF09ECA-8AB6-422A-8401-6ACFDA2B2C9C}" srcOrd="1" destOrd="0" presId="urn:microsoft.com/office/officeart/2005/8/layout/pyramid1"/>
    <dgm:cxn modelId="{717FD7F9-BEEA-4355-AA3B-F678DFFFC94A}" srcId="{89B9C262-C533-4194-8598-651BFB75B2B8}" destId="{017C7EBD-EFAD-4C7F-A4EF-3749B794ACD9}" srcOrd="1" destOrd="0" parTransId="{C3116991-68FC-4FCD-A597-8F6EB34FA912}" sibTransId="{D6535E5F-3A2D-4E90-B8DC-01CD1BE2788D}"/>
    <dgm:cxn modelId="{EAC6A683-4EBA-4A9F-A203-6A2EEDD8AE9C}" type="presOf" srcId="{017C7EBD-EFAD-4C7F-A4EF-3749B794ACD9}" destId="{1619034B-6BE5-4584-83CD-E3528A80E3F0}" srcOrd="1" destOrd="0" presId="urn:microsoft.com/office/officeart/2005/8/layout/pyramid1"/>
    <dgm:cxn modelId="{A26937A5-F3E3-4F1C-A864-ED2CBEBE1187}" type="presOf" srcId="{049854BF-8074-44D2-A3E2-03BF5018B421}" destId="{A3964660-7DF2-492A-92E9-80239D1E223C}" srcOrd="1" destOrd="0" presId="urn:microsoft.com/office/officeart/2005/8/layout/pyramid1"/>
    <dgm:cxn modelId="{678D8C07-7B06-43D8-A2A3-257DDAFBD83A}" type="presOf" srcId="{89B9C262-C533-4194-8598-651BFB75B2B8}" destId="{CF88C696-8F89-4837-9F41-6309BDAB39BE}" srcOrd="0" destOrd="0" presId="urn:microsoft.com/office/officeart/2005/8/layout/pyramid1"/>
    <dgm:cxn modelId="{8DA4DCBF-07A5-47B2-8ACC-39D5AFDA7476}" type="presOf" srcId="{017C7EBD-EFAD-4C7F-A4EF-3749B794ACD9}" destId="{59EC053E-E91A-4657-A829-7B581D555927}" srcOrd="0" destOrd="0" presId="urn:microsoft.com/office/officeart/2005/8/layout/pyramid1"/>
    <dgm:cxn modelId="{CAE88527-26BE-4CE8-A879-331BD4882C8C}" srcId="{89B9C262-C533-4194-8598-651BFB75B2B8}" destId="{049854BF-8074-44D2-A3E2-03BF5018B421}" srcOrd="2" destOrd="0" parTransId="{F8C0932C-3AC7-4B6E-ACDB-AE87A7A8789A}" sibTransId="{CFBA9D33-91CA-4ED8-92CD-F410B077D57F}"/>
    <dgm:cxn modelId="{4EF644E2-24FB-465F-BC16-9D3D7478653B}" type="presParOf" srcId="{CF88C696-8F89-4837-9F41-6309BDAB39BE}" destId="{87180753-723D-440C-9F94-B1F055BED4B8}" srcOrd="0" destOrd="0" presId="urn:microsoft.com/office/officeart/2005/8/layout/pyramid1"/>
    <dgm:cxn modelId="{33424087-A695-43F3-9B1D-9B50D86D9FDB}" type="presParOf" srcId="{87180753-723D-440C-9F94-B1F055BED4B8}" destId="{CEF61ADF-92BF-40FC-8093-EADD59478C4D}" srcOrd="0" destOrd="0" presId="urn:microsoft.com/office/officeart/2005/8/layout/pyramid1"/>
    <dgm:cxn modelId="{4FB0697A-9B9E-42EE-A6A9-ED2EF4E27579}" type="presParOf" srcId="{87180753-723D-440C-9F94-B1F055BED4B8}" destId="{DAF09ECA-8AB6-422A-8401-6ACFDA2B2C9C}" srcOrd="1" destOrd="0" presId="urn:microsoft.com/office/officeart/2005/8/layout/pyramid1"/>
    <dgm:cxn modelId="{DD8B75CB-753C-490E-8772-5A622B33F59D}" type="presParOf" srcId="{CF88C696-8F89-4837-9F41-6309BDAB39BE}" destId="{82433DC5-F216-4808-86B6-7A86B35EDB46}" srcOrd="1" destOrd="0" presId="urn:microsoft.com/office/officeart/2005/8/layout/pyramid1"/>
    <dgm:cxn modelId="{780BF422-5666-4F2D-BFAA-2D9A849337E6}" type="presParOf" srcId="{82433DC5-F216-4808-86B6-7A86B35EDB46}" destId="{59EC053E-E91A-4657-A829-7B581D555927}" srcOrd="0" destOrd="0" presId="urn:microsoft.com/office/officeart/2005/8/layout/pyramid1"/>
    <dgm:cxn modelId="{72516B66-40B2-4C87-889C-AA696D07B37D}" type="presParOf" srcId="{82433DC5-F216-4808-86B6-7A86B35EDB46}" destId="{1619034B-6BE5-4584-83CD-E3528A80E3F0}" srcOrd="1" destOrd="0" presId="urn:microsoft.com/office/officeart/2005/8/layout/pyramid1"/>
    <dgm:cxn modelId="{56909779-1507-4C4A-8FFA-136F51A4B693}" type="presParOf" srcId="{CF88C696-8F89-4837-9F41-6309BDAB39BE}" destId="{8CC665A8-9859-48B3-BA93-6E10C961FD29}" srcOrd="2" destOrd="0" presId="urn:microsoft.com/office/officeart/2005/8/layout/pyramid1"/>
    <dgm:cxn modelId="{F6F8FE58-03A9-47D2-8E71-AC1A1EB5C1DD}" type="presParOf" srcId="{8CC665A8-9859-48B3-BA93-6E10C961FD29}" destId="{02D7B4A5-151D-4287-A9FD-6BF00725116D}" srcOrd="0" destOrd="0" presId="urn:microsoft.com/office/officeart/2005/8/layout/pyramid1"/>
    <dgm:cxn modelId="{262A2BDD-4C28-4C3C-AD67-A88551E0C378}" type="presParOf" srcId="{8CC665A8-9859-48B3-BA93-6E10C961FD29}" destId="{A3964660-7DF2-492A-92E9-80239D1E22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495DD-C1A8-428E-9A31-23C90BD416D0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71875F-EF21-45B8-9700-CEDC3F39A37F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h-TH" sz="2400" b="1" dirty="0" smtClean="0">
              <a:latin typeface="TH SarabunIT๙" pitchFamily="34" charset="-34"/>
              <a:cs typeface="TH SarabunIT๙" pitchFamily="34" charset="-34"/>
            </a:rPr>
            <a:t>การป้องกันและปราบปรามการทุจริต</a:t>
          </a:r>
          <a:endParaRPr lang="en-US" sz="2400" b="1" dirty="0">
            <a:latin typeface="TH SarabunIT๙" pitchFamily="34" charset="-34"/>
            <a:cs typeface="TH SarabunIT๙" pitchFamily="34" charset="-34"/>
          </a:endParaRPr>
        </a:p>
      </dgm:t>
    </dgm:pt>
    <dgm:pt modelId="{320D86CE-5D17-49CB-A1F2-7F5223F5C974}" type="parTrans" cxnId="{8FF8EEDE-C075-4DC1-B3D3-DA9CD2B196D9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69F05F2-408D-4657-9EE4-E4961D9B3142}" type="sibTrans" cxnId="{8FF8EEDE-C075-4DC1-B3D3-DA9CD2B196D9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E5AEE9E-90CA-44C0-BB66-A3F9F6B61E66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900" b="1" dirty="0" smtClean="0">
              <a:latin typeface="TH SarabunPSK" pitchFamily="34" charset="-34"/>
              <a:cs typeface="TH SarabunPSK" pitchFamily="34" charset="-34"/>
            </a:rPr>
            <a:t>BF-BTI (45)</a:t>
          </a:r>
          <a:endParaRPr lang="th-TH" sz="1900" b="1" dirty="0" smtClean="0">
            <a:latin typeface="TH SarabunPSK" pitchFamily="34" charset="-34"/>
            <a:cs typeface="TH SarabunPSK" pitchFamily="34" charset="-34"/>
          </a:endParaRPr>
        </a:p>
        <a:p>
          <a:pPr>
            <a:spcAft>
              <a:spcPts val="0"/>
            </a:spcAft>
          </a:pPr>
          <a:r>
            <a:rPr lang="th-TH" sz="1900" b="1" dirty="0" smtClean="0">
              <a:latin typeface="TH SarabunPSK" pitchFamily="34" charset="-34"/>
              <a:cs typeface="TH SarabunPSK" pitchFamily="34" charset="-34"/>
            </a:rPr>
            <a:t>ประสิทธิภาพด้านการปราบปรามการทุจริต และบังคับใช้กฎหมาย</a:t>
          </a:r>
          <a:endParaRPr lang="en-US" sz="1900" b="1" dirty="0">
            <a:latin typeface="TH SarabunPSK" pitchFamily="34" charset="-34"/>
            <a:cs typeface="TH SarabunPSK" pitchFamily="34" charset="-34"/>
          </a:endParaRPr>
        </a:p>
      </dgm:t>
    </dgm:pt>
    <dgm:pt modelId="{D9B274CF-8963-4739-B050-9274575AF0F6}" type="parTrans" cxnId="{A9322E89-B69E-4979-B8DA-6E2D1ADEDB09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94E5CAC-BDE3-4148-89DA-8262DCEF0CFD}" type="sibTrans" cxnId="{A9322E89-B69E-4979-B8DA-6E2D1ADEDB09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0B52AE3-F6C5-4FB3-9683-D43D49EE4757}">
      <dgm:prSet phldrT="[Text]" custT="1"/>
      <dgm:spPr>
        <a:solidFill>
          <a:srgbClr val="0070C0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EIU (38)</a:t>
          </a:r>
          <a:endParaRPr lang="th-TH" sz="1800" b="1" dirty="0" smtClean="0">
            <a:latin typeface="TH SarabunIT๙" pitchFamily="34" charset="-34"/>
            <a:cs typeface="TH SarabunIT๙" pitchFamily="34" charset="-34"/>
          </a:endParaRP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ความโปร่งใส ตรวจสอบได้ ในการใช้จ่ายงบประมาณภาครัฐ</a:t>
          </a:r>
          <a:endParaRPr lang="en-US" sz="1800" b="1" dirty="0">
            <a:latin typeface="TH SarabunIT๙" pitchFamily="34" charset="-34"/>
            <a:cs typeface="TH SarabunIT๙" pitchFamily="34" charset="-34"/>
          </a:endParaRPr>
        </a:p>
      </dgm:t>
    </dgm:pt>
    <dgm:pt modelId="{82D6C201-8101-4B08-9BE6-16D481043320}" type="parTrans" cxnId="{3A9A9FCC-3FF9-455A-8F11-5C4E002CDD9E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A248A45-5178-41EA-918D-11CD7A404CDA}" type="sibTrans" cxnId="{3A9A9FCC-3FF9-455A-8F11-5C4E002CDD9E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F8D25FC-8BD7-4D49-9B62-D222C2590560}">
      <dgm:prSet phldrT="[Text]" custT="1"/>
      <dgm:spPr>
        <a:solidFill>
          <a:srgbClr val="FF9966">
            <a:alpha val="49804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IMD (38)</a:t>
          </a: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การมีอยู่ของการติดสินบนและการทุจริต มาก-น้อย</a:t>
          </a: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?</a:t>
          </a:r>
          <a:endParaRPr lang="en-US" sz="1800" b="1" dirty="0">
            <a:latin typeface="TH SarabunIT๙" pitchFamily="34" charset="-34"/>
            <a:cs typeface="TH SarabunIT๙" pitchFamily="34" charset="-34"/>
          </a:endParaRPr>
        </a:p>
      </dgm:t>
    </dgm:pt>
    <dgm:pt modelId="{E3CF1284-EB5B-4294-B470-24F8432C53AB}" type="parTrans" cxnId="{1FA8B1E0-917D-4864-86FE-2590CF76524B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1971ECA-A8BA-40FE-BDF8-C4BF974870F7}" type="sibTrans" cxnId="{1FA8B1E0-917D-4864-86FE-2590CF76524B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CC8578E-4785-42CC-8E1F-852E63EC5A7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900" b="1" dirty="0" smtClean="0">
              <a:latin typeface="TH SarabunIT๙" pitchFamily="34" charset="-34"/>
              <a:cs typeface="TH SarabunIT๙" pitchFamily="34" charset="-34"/>
            </a:rPr>
            <a:t>WEF (35)</a:t>
          </a:r>
          <a:endParaRPr lang="th-TH" sz="1900" b="1" dirty="0" smtClean="0">
            <a:latin typeface="TH SarabunIT๙" pitchFamily="34" charset="-34"/>
            <a:cs typeface="TH SarabunIT๙" pitchFamily="34" charset="-34"/>
          </a:endParaRPr>
        </a:p>
        <a:p>
          <a:pPr>
            <a:spcAft>
              <a:spcPts val="0"/>
            </a:spcAft>
          </a:pPr>
          <a:r>
            <a:rPr lang="th-TH" sz="1900" b="1" dirty="0" smtClean="0">
              <a:latin typeface="TH SarabunIT๙" pitchFamily="34" charset="-34"/>
              <a:cs typeface="TH SarabunIT๙" pitchFamily="34" charset="-34"/>
            </a:rPr>
            <a:t>การจ่ายเงินสินบน</a:t>
          </a:r>
          <a:br>
            <a:rPr lang="th-TH" sz="1900" b="1" dirty="0" smtClean="0">
              <a:latin typeface="TH SarabunIT๙" pitchFamily="34" charset="-34"/>
              <a:cs typeface="TH SarabunIT๙" pitchFamily="34" charset="-34"/>
            </a:rPr>
          </a:br>
          <a:r>
            <a:rPr lang="th-TH" sz="1900" b="1" dirty="0" smtClean="0">
              <a:latin typeface="TH SarabunIT๙" pitchFamily="34" charset="-34"/>
              <a:cs typeface="TH SarabunIT๙" pitchFamily="34" charset="-34"/>
            </a:rPr>
            <a:t>ในกระบวนการที่เกี่ยวข้องกับหน่วยงานราชการของภาคธุรกิจ มาก-น้อย</a:t>
          </a:r>
          <a:r>
            <a:rPr lang="en-US" sz="1900" b="1" dirty="0" smtClean="0">
              <a:latin typeface="TH SarabunIT๙" pitchFamily="34" charset="-34"/>
              <a:cs typeface="TH SarabunIT๙" pitchFamily="34" charset="-34"/>
            </a:rPr>
            <a:t>?</a:t>
          </a:r>
          <a:endParaRPr lang="en-US" sz="1900" b="1" dirty="0">
            <a:latin typeface="TH SarabunIT๙" pitchFamily="34" charset="-34"/>
            <a:cs typeface="TH SarabunIT๙" pitchFamily="34" charset="-34"/>
          </a:endParaRPr>
        </a:p>
      </dgm:t>
    </dgm:pt>
    <dgm:pt modelId="{F6C76FAF-87B7-4E1F-9DF2-6AE0A8A12FE7}" type="parTrans" cxnId="{73E8A588-C2C7-44EB-9A83-3858EB0E2EDC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4A6D8DD1-4CB4-4162-91A7-41A2201188A4}" type="sibTrans" cxnId="{73E8A588-C2C7-44EB-9A83-3858EB0E2EDC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F6E14B8-14E5-4B3F-A76F-F7AF9AB545C9}">
      <dgm:prSet phldrT="[Text]" custT="1"/>
      <dgm:spPr>
        <a:solidFill>
          <a:srgbClr val="9966FF">
            <a:alpha val="49804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GI (42)</a:t>
          </a:r>
          <a:endParaRPr lang="th-TH" sz="1800" b="1" dirty="0" smtClean="0">
            <a:latin typeface="TH SarabunIT๙" pitchFamily="34" charset="-34"/>
            <a:cs typeface="TH SarabunIT๙" pitchFamily="34" charset="-34"/>
          </a:endParaRP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การดำเนินการทางธุรกิจต้องเกี่ยวข้องกับการทุจริตมาก-น้อย</a:t>
          </a: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?</a:t>
          </a:r>
          <a:endParaRPr lang="en-US" sz="1800" b="1" dirty="0">
            <a:latin typeface="TH SarabunIT๙" pitchFamily="34" charset="-34"/>
            <a:cs typeface="TH SarabunIT๙" pitchFamily="34" charset="-34"/>
          </a:endParaRPr>
        </a:p>
      </dgm:t>
    </dgm:pt>
    <dgm:pt modelId="{BA7E0D30-4FC8-4E25-8995-1DB08FEF9B55}" type="parTrans" cxnId="{3EC33477-5548-4DD1-9E04-9BEB889FD25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3B4F35F-F1D3-4B0C-8550-8684380E480E}" type="sibTrans" cxnId="{3EC33477-5548-4DD1-9E04-9BEB889FD25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D7701E6-99D0-449C-9D54-7AAA702992C4}" type="pres">
      <dgm:prSet presAssocID="{669495DD-C1A8-428E-9A31-23C90BD416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5E006-7C1A-4F47-86BE-0F9799E2440F}" type="pres">
      <dgm:prSet presAssocID="{669495DD-C1A8-428E-9A31-23C90BD416D0}" presName="radial" presStyleCnt="0">
        <dgm:presLayoutVars>
          <dgm:animLvl val="ctr"/>
        </dgm:presLayoutVars>
      </dgm:prSet>
      <dgm:spPr/>
      <dgm:t>
        <a:bodyPr/>
        <a:lstStyle/>
        <a:p>
          <a:endParaRPr lang="th-TH"/>
        </a:p>
      </dgm:t>
    </dgm:pt>
    <dgm:pt modelId="{67ABE3C8-6738-400B-A4E6-14839167BC34}" type="pres">
      <dgm:prSet presAssocID="{8271875F-EF21-45B8-9700-CEDC3F39A37F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88CA3F36-68CE-4806-A3AB-1F50A6ACA994}" type="pres">
      <dgm:prSet presAssocID="{9E5AEE9E-90CA-44C0-BB66-A3F9F6B61E66}" presName="node" presStyleLbl="vennNode1" presStyleIdx="1" presStyleCnt="6" custScaleX="168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67A32-2058-4B67-88E3-0A45192E3614}" type="pres">
      <dgm:prSet presAssocID="{6F6E14B8-14E5-4B3F-A76F-F7AF9AB545C9}" presName="node" presStyleLbl="vennNode1" presStyleIdx="2" presStyleCnt="6" custScaleX="153703" custScaleY="90694" custRadScaleRad="114545" custRadScaleInc="2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F6C9-76EC-4B2A-8144-3C8AFB60DD1F}" type="pres">
      <dgm:prSet presAssocID="{B0B52AE3-F6C5-4FB3-9683-D43D49EE4757}" presName="node" presStyleLbl="vennNode1" presStyleIdx="3" presStyleCnt="6" custScaleX="139530" custScaleY="106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A67B5-1E3D-4E1D-A73A-FF31A3EBAB15}" type="pres">
      <dgm:prSet presAssocID="{3F8D25FC-8BD7-4D49-9B62-D222C2590560}" presName="node" presStyleLbl="vennNode1" presStyleIdx="4" presStyleCnt="6" custScaleX="126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4BFBE-D48A-40DA-BA36-E78B1303642F}" type="pres">
      <dgm:prSet presAssocID="{DCC8578E-4785-42CC-8E1F-852E63EC5A7E}" presName="node" presStyleLbl="vennNode1" presStyleIdx="5" presStyleCnt="6" custScaleX="158888" custScaleY="117295" custRadScaleRad="117465" custRadScaleInc="-3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33477-5548-4DD1-9E04-9BEB889FD250}" srcId="{8271875F-EF21-45B8-9700-CEDC3F39A37F}" destId="{6F6E14B8-14E5-4B3F-A76F-F7AF9AB545C9}" srcOrd="1" destOrd="0" parTransId="{BA7E0D30-4FC8-4E25-8995-1DB08FEF9B55}" sibTransId="{33B4F35F-F1D3-4B0C-8550-8684380E480E}"/>
    <dgm:cxn modelId="{28C27B4B-1CC5-4CA5-92F6-F616300E99D1}" type="presOf" srcId="{B0B52AE3-F6C5-4FB3-9683-D43D49EE4757}" destId="{FEFAF6C9-76EC-4B2A-8144-3C8AFB60DD1F}" srcOrd="0" destOrd="0" presId="urn:microsoft.com/office/officeart/2005/8/layout/radial3"/>
    <dgm:cxn modelId="{D7080AD7-C277-499E-B7CF-6FD5C0949E58}" type="presOf" srcId="{669495DD-C1A8-428E-9A31-23C90BD416D0}" destId="{AD7701E6-99D0-449C-9D54-7AAA702992C4}" srcOrd="0" destOrd="0" presId="urn:microsoft.com/office/officeart/2005/8/layout/radial3"/>
    <dgm:cxn modelId="{73E8A588-C2C7-44EB-9A83-3858EB0E2EDC}" srcId="{8271875F-EF21-45B8-9700-CEDC3F39A37F}" destId="{DCC8578E-4785-42CC-8E1F-852E63EC5A7E}" srcOrd="4" destOrd="0" parTransId="{F6C76FAF-87B7-4E1F-9DF2-6AE0A8A12FE7}" sibTransId="{4A6D8DD1-4CB4-4162-91A7-41A2201188A4}"/>
    <dgm:cxn modelId="{3C98024E-FF52-478D-864C-A910B5AF7629}" type="presOf" srcId="{9E5AEE9E-90CA-44C0-BB66-A3F9F6B61E66}" destId="{88CA3F36-68CE-4806-A3AB-1F50A6ACA994}" srcOrd="0" destOrd="0" presId="urn:microsoft.com/office/officeart/2005/8/layout/radial3"/>
    <dgm:cxn modelId="{8FF8EEDE-C075-4DC1-B3D3-DA9CD2B196D9}" srcId="{669495DD-C1A8-428E-9A31-23C90BD416D0}" destId="{8271875F-EF21-45B8-9700-CEDC3F39A37F}" srcOrd="0" destOrd="0" parTransId="{320D86CE-5D17-49CB-A1F2-7F5223F5C974}" sibTransId="{669F05F2-408D-4657-9EE4-E4961D9B3142}"/>
    <dgm:cxn modelId="{73934FFC-1DF3-4188-8160-0751C0B01594}" type="presOf" srcId="{8271875F-EF21-45B8-9700-CEDC3F39A37F}" destId="{67ABE3C8-6738-400B-A4E6-14839167BC34}" srcOrd="0" destOrd="0" presId="urn:microsoft.com/office/officeart/2005/8/layout/radial3"/>
    <dgm:cxn modelId="{A2FDFD3D-8E3F-4593-9329-20CAF9EB3375}" type="presOf" srcId="{DCC8578E-4785-42CC-8E1F-852E63EC5A7E}" destId="{3EE4BFBE-D48A-40DA-BA36-E78B1303642F}" srcOrd="0" destOrd="0" presId="urn:microsoft.com/office/officeart/2005/8/layout/radial3"/>
    <dgm:cxn modelId="{37870EC7-F741-4F03-A60A-7C6394C342E7}" type="presOf" srcId="{3F8D25FC-8BD7-4D49-9B62-D222C2590560}" destId="{AB8A67B5-1E3D-4E1D-A73A-FF31A3EBAB15}" srcOrd="0" destOrd="0" presId="urn:microsoft.com/office/officeart/2005/8/layout/radial3"/>
    <dgm:cxn modelId="{5E73E3B6-D11B-4D05-80C9-4236F1FEC3D8}" type="presOf" srcId="{6F6E14B8-14E5-4B3F-A76F-F7AF9AB545C9}" destId="{FC867A32-2058-4B67-88E3-0A45192E3614}" srcOrd="0" destOrd="0" presId="urn:microsoft.com/office/officeart/2005/8/layout/radial3"/>
    <dgm:cxn modelId="{A9322E89-B69E-4979-B8DA-6E2D1ADEDB09}" srcId="{8271875F-EF21-45B8-9700-CEDC3F39A37F}" destId="{9E5AEE9E-90CA-44C0-BB66-A3F9F6B61E66}" srcOrd="0" destOrd="0" parTransId="{D9B274CF-8963-4739-B050-9274575AF0F6}" sibTransId="{A94E5CAC-BDE3-4148-89DA-8262DCEF0CFD}"/>
    <dgm:cxn modelId="{1FA8B1E0-917D-4864-86FE-2590CF76524B}" srcId="{8271875F-EF21-45B8-9700-CEDC3F39A37F}" destId="{3F8D25FC-8BD7-4D49-9B62-D222C2590560}" srcOrd="3" destOrd="0" parTransId="{E3CF1284-EB5B-4294-B470-24F8432C53AB}" sibTransId="{51971ECA-A8BA-40FE-BDF8-C4BF974870F7}"/>
    <dgm:cxn modelId="{3A9A9FCC-3FF9-455A-8F11-5C4E002CDD9E}" srcId="{8271875F-EF21-45B8-9700-CEDC3F39A37F}" destId="{B0B52AE3-F6C5-4FB3-9683-D43D49EE4757}" srcOrd="2" destOrd="0" parTransId="{82D6C201-8101-4B08-9BE6-16D481043320}" sibTransId="{5A248A45-5178-41EA-918D-11CD7A404CDA}"/>
    <dgm:cxn modelId="{7A4549A1-742E-4B00-A23E-DAEF292175A2}" type="presParOf" srcId="{AD7701E6-99D0-449C-9D54-7AAA702992C4}" destId="{CA45E006-7C1A-4F47-86BE-0F9799E2440F}" srcOrd="0" destOrd="0" presId="urn:microsoft.com/office/officeart/2005/8/layout/radial3"/>
    <dgm:cxn modelId="{FCE58614-D476-4848-9C49-701FC2ABFD94}" type="presParOf" srcId="{CA45E006-7C1A-4F47-86BE-0F9799E2440F}" destId="{67ABE3C8-6738-400B-A4E6-14839167BC34}" srcOrd="0" destOrd="0" presId="urn:microsoft.com/office/officeart/2005/8/layout/radial3"/>
    <dgm:cxn modelId="{C73CE3A6-3E11-4E54-94D6-75E22893855E}" type="presParOf" srcId="{CA45E006-7C1A-4F47-86BE-0F9799E2440F}" destId="{88CA3F36-68CE-4806-A3AB-1F50A6ACA994}" srcOrd="1" destOrd="0" presId="urn:microsoft.com/office/officeart/2005/8/layout/radial3"/>
    <dgm:cxn modelId="{8FF8DB18-DB85-42F0-98BA-54D09FA39BE8}" type="presParOf" srcId="{CA45E006-7C1A-4F47-86BE-0F9799E2440F}" destId="{FC867A32-2058-4B67-88E3-0A45192E3614}" srcOrd="2" destOrd="0" presId="urn:microsoft.com/office/officeart/2005/8/layout/radial3"/>
    <dgm:cxn modelId="{165A192D-889A-4CD0-B0C1-FCA1532F3AA5}" type="presParOf" srcId="{CA45E006-7C1A-4F47-86BE-0F9799E2440F}" destId="{FEFAF6C9-76EC-4B2A-8144-3C8AFB60DD1F}" srcOrd="3" destOrd="0" presId="urn:microsoft.com/office/officeart/2005/8/layout/radial3"/>
    <dgm:cxn modelId="{736D56ED-F9DA-47A4-A3E4-D17EF88E449E}" type="presParOf" srcId="{CA45E006-7C1A-4F47-86BE-0F9799E2440F}" destId="{AB8A67B5-1E3D-4E1D-A73A-FF31A3EBAB15}" srcOrd="4" destOrd="0" presId="urn:microsoft.com/office/officeart/2005/8/layout/radial3"/>
    <dgm:cxn modelId="{92BA5211-4C1B-4B73-A0E8-F78170888A90}" type="presParOf" srcId="{CA45E006-7C1A-4F47-86BE-0F9799E2440F}" destId="{3EE4BFBE-D48A-40DA-BA36-E78B1303642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495DD-C1A8-428E-9A31-23C90BD416D0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71875F-EF21-45B8-9700-CEDC3F39A37F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h-TH" sz="2400" b="1" dirty="0" smtClean="0">
              <a:latin typeface="TH SarabunIT๙" pitchFamily="34" charset="-34"/>
              <a:cs typeface="TH SarabunIT๙" pitchFamily="34" charset="-34"/>
            </a:rPr>
            <a:t>การป้องกันและปราบปรามการทุจริต</a:t>
          </a:r>
          <a:endParaRPr lang="en-US" sz="2400" b="1" dirty="0">
            <a:latin typeface="TH SarabunIT๙" pitchFamily="34" charset="-34"/>
            <a:cs typeface="TH SarabunIT๙" pitchFamily="34" charset="-34"/>
          </a:endParaRPr>
        </a:p>
      </dgm:t>
    </dgm:pt>
    <dgm:pt modelId="{320D86CE-5D17-49CB-A1F2-7F5223F5C974}" type="parTrans" cxnId="{8FF8EEDE-C075-4DC1-B3D3-DA9CD2B196D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69F05F2-408D-4657-9EE4-E4961D9B3142}" type="sibTrans" cxnId="{8FF8EEDE-C075-4DC1-B3D3-DA9CD2B196D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E5AEE9E-90CA-44C0-BB66-A3F9F6B61E66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PERC (35)</a:t>
          </a: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ระดับการรับรู้</a:t>
          </a: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การทุจริตเป็นปัญหา</a:t>
          </a:r>
          <a:br>
            <a:rPr lang="th-TH" sz="1800" b="1" dirty="0" smtClean="0">
              <a:latin typeface="TH SarabunIT๙" pitchFamily="34" charset="-34"/>
              <a:cs typeface="TH SarabunIT๙" pitchFamily="34" charset="-34"/>
            </a:rPr>
          </a:b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ที่ส่งผลกระทบต่อสถาบันต่างๆ ทางสังคม เศรษฐกิจ และการเมือง มาก-น้อย</a:t>
          </a: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?</a:t>
          </a:r>
          <a:endParaRPr lang="th-TH" sz="1800" b="1" dirty="0" smtClean="0">
            <a:latin typeface="TH SarabunIT๙" pitchFamily="34" charset="-34"/>
            <a:cs typeface="TH SarabunIT๙" pitchFamily="34" charset="-34"/>
          </a:endParaRPr>
        </a:p>
      </dgm:t>
    </dgm:pt>
    <dgm:pt modelId="{D9B274CF-8963-4739-B050-9274575AF0F6}" type="parTrans" cxnId="{A9322E89-B69E-4979-B8DA-6E2D1ADEDB0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94E5CAC-BDE3-4148-89DA-8262DCEF0CFD}" type="sibTrans" cxnId="{A9322E89-B69E-4979-B8DA-6E2D1ADEDB0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0B52AE3-F6C5-4FB3-9683-D43D49EE4757}">
      <dgm:prSet phldrT="[Text]" custT="1"/>
      <dgm:spPr>
        <a:solidFill>
          <a:srgbClr val="0070C0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ICRG (31)</a:t>
          </a: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ความสัมพันธ์ของการทุจริตโดยใช้ระบบอุปถัมภ์และระบบเครือญาติของผู้มีอำนาจ/ตำแหน่งทางเมืองกับธุรกิจ</a:t>
          </a:r>
        </a:p>
      </dgm:t>
    </dgm:pt>
    <dgm:pt modelId="{82D6C201-8101-4B08-9BE6-16D481043320}" type="parTrans" cxnId="{3A9A9FCC-3FF9-455A-8F11-5C4E002CDD9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A248A45-5178-41EA-918D-11CD7A404CDA}" type="sibTrans" cxnId="{3A9A9FCC-3FF9-455A-8F11-5C4E002CDD9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F6E14B8-14E5-4B3F-A76F-F7AF9AB545C9}">
      <dgm:prSet phldrT="[Text]" custT="1"/>
      <dgm:spPr>
        <a:solidFill>
          <a:srgbClr val="9966FF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WJP (33)</a:t>
          </a:r>
          <a:endParaRPr lang="th-TH" sz="1800" b="1" dirty="0" smtClean="0">
            <a:latin typeface="TH SarabunIT๙" pitchFamily="34" charset="-34"/>
            <a:cs typeface="TH SarabunIT๙" pitchFamily="34" charset="-34"/>
          </a:endParaRPr>
        </a:p>
        <a:p>
          <a:pPr>
            <a:spcAft>
              <a:spcPts val="0"/>
            </a:spcAft>
          </a:pPr>
          <a:r>
            <a:rPr lang="th-TH" sz="1800" b="1" dirty="0" smtClean="0">
              <a:latin typeface="TH SarabunIT๙" pitchFamily="34" charset="-34"/>
              <a:cs typeface="TH SarabunIT๙" pitchFamily="34" charset="-34"/>
            </a:rPr>
            <a:t>จนท.รัฐ มีพฤติกรรมการใช้ตำแหน่งหน้าที่ ในทางมิชอบ มาก-น้อย</a:t>
          </a:r>
          <a:r>
            <a:rPr lang="en-US" sz="1800" b="1" dirty="0" smtClean="0">
              <a:latin typeface="TH SarabunIT๙" pitchFamily="34" charset="-34"/>
              <a:cs typeface="TH SarabunIT๙" pitchFamily="34" charset="-34"/>
            </a:rPr>
            <a:t>?</a:t>
          </a:r>
          <a:endParaRPr lang="en-US" sz="1800" b="1" dirty="0">
            <a:latin typeface="TH SarabunIT๙" pitchFamily="34" charset="-34"/>
            <a:cs typeface="TH SarabunIT๙" pitchFamily="34" charset="-34"/>
          </a:endParaRPr>
        </a:p>
      </dgm:t>
    </dgm:pt>
    <dgm:pt modelId="{BA7E0D30-4FC8-4E25-8995-1DB08FEF9B55}" type="parTrans" cxnId="{3EC33477-5548-4DD1-9E04-9BEB889FD25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3B4F35F-F1D3-4B0C-8550-8684380E480E}" type="sibTrans" cxnId="{3EC33477-5548-4DD1-9E04-9BEB889FD25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D7701E6-99D0-449C-9D54-7AAA702992C4}" type="pres">
      <dgm:prSet presAssocID="{669495DD-C1A8-428E-9A31-23C90BD416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5E006-7C1A-4F47-86BE-0F9799E2440F}" type="pres">
      <dgm:prSet presAssocID="{669495DD-C1A8-428E-9A31-23C90BD416D0}" presName="radial" presStyleCnt="0">
        <dgm:presLayoutVars>
          <dgm:animLvl val="ctr"/>
        </dgm:presLayoutVars>
      </dgm:prSet>
      <dgm:spPr/>
      <dgm:t>
        <a:bodyPr/>
        <a:lstStyle/>
        <a:p>
          <a:endParaRPr lang="th-TH"/>
        </a:p>
      </dgm:t>
    </dgm:pt>
    <dgm:pt modelId="{67ABE3C8-6738-400B-A4E6-14839167BC34}" type="pres">
      <dgm:prSet presAssocID="{8271875F-EF21-45B8-9700-CEDC3F39A37F}" presName="centerShape" presStyleLbl="vennNode1" presStyleIdx="0" presStyleCnt="4" custScaleX="84259" custScaleY="78970"/>
      <dgm:spPr/>
      <dgm:t>
        <a:bodyPr/>
        <a:lstStyle/>
        <a:p>
          <a:endParaRPr lang="en-US"/>
        </a:p>
      </dgm:t>
    </dgm:pt>
    <dgm:pt modelId="{88CA3F36-68CE-4806-A3AB-1F50A6ACA994}" type="pres">
      <dgm:prSet presAssocID="{9E5AEE9E-90CA-44C0-BB66-A3F9F6B61E66}" presName="node" presStyleLbl="vennNode1" presStyleIdx="1" presStyleCnt="4" custScaleX="188580" custScaleY="104660" custRadScaleRad="99274" custRadScaleInc="-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67A32-2058-4B67-88E3-0A45192E3614}" type="pres">
      <dgm:prSet presAssocID="{6F6E14B8-14E5-4B3F-A76F-F7AF9AB545C9}" presName="node" presStyleLbl="vennNode1" presStyleIdx="2" presStyleCnt="4" custScaleX="175573" custScaleY="98882" custRadScaleRad="103947" custRadScaleInc="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F6C9-76EC-4B2A-8144-3C8AFB60DD1F}" type="pres">
      <dgm:prSet presAssocID="{B0B52AE3-F6C5-4FB3-9683-D43D49EE4757}" presName="node" presStyleLbl="vennNode1" presStyleIdx="3" presStyleCnt="4" custScaleX="193956" custScaleY="106763" custRadScaleRad="115449" custRadScaleInc="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33477-5548-4DD1-9E04-9BEB889FD250}" srcId="{8271875F-EF21-45B8-9700-CEDC3F39A37F}" destId="{6F6E14B8-14E5-4B3F-A76F-F7AF9AB545C9}" srcOrd="1" destOrd="0" parTransId="{BA7E0D30-4FC8-4E25-8995-1DB08FEF9B55}" sibTransId="{33B4F35F-F1D3-4B0C-8550-8684380E480E}"/>
    <dgm:cxn modelId="{F5021448-59A1-4934-BA93-EE02D6B049C3}" type="presOf" srcId="{8271875F-EF21-45B8-9700-CEDC3F39A37F}" destId="{67ABE3C8-6738-400B-A4E6-14839167BC34}" srcOrd="0" destOrd="0" presId="urn:microsoft.com/office/officeart/2005/8/layout/radial3"/>
    <dgm:cxn modelId="{29847E18-08C3-488F-AF5F-3AC507B407FE}" type="presOf" srcId="{669495DD-C1A8-428E-9A31-23C90BD416D0}" destId="{AD7701E6-99D0-449C-9D54-7AAA702992C4}" srcOrd="0" destOrd="0" presId="urn:microsoft.com/office/officeart/2005/8/layout/radial3"/>
    <dgm:cxn modelId="{8FF8EEDE-C075-4DC1-B3D3-DA9CD2B196D9}" srcId="{669495DD-C1A8-428E-9A31-23C90BD416D0}" destId="{8271875F-EF21-45B8-9700-CEDC3F39A37F}" srcOrd="0" destOrd="0" parTransId="{320D86CE-5D17-49CB-A1F2-7F5223F5C974}" sibTransId="{669F05F2-408D-4657-9EE4-E4961D9B3142}"/>
    <dgm:cxn modelId="{6165BC11-1DE1-4199-A2EE-913E52D44257}" type="presOf" srcId="{B0B52AE3-F6C5-4FB3-9683-D43D49EE4757}" destId="{FEFAF6C9-76EC-4B2A-8144-3C8AFB60DD1F}" srcOrd="0" destOrd="0" presId="urn:microsoft.com/office/officeart/2005/8/layout/radial3"/>
    <dgm:cxn modelId="{F80D6B0D-CFC5-44ED-AA1C-3E785B303ED7}" type="presOf" srcId="{9E5AEE9E-90CA-44C0-BB66-A3F9F6B61E66}" destId="{88CA3F36-68CE-4806-A3AB-1F50A6ACA994}" srcOrd="0" destOrd="0" presId="urn:microsoft.com/office/officeart/2005/8/layout/radial3"/>
    <dgm:cxn modelId="{90909F55-1EE3-4659-B4AA-EC3BED76938A}" type="presOf" srcId="{6F6E14B8-14E5-4B3F-A76F-F7AF9AB545C9}" destId="{FC867A32-2058-4B67-88E3-0A45192E3614}" srcOrd="0" destOrd="0" presId="urn:microsoft.com/office/officeart/2005/8/layout/radial3"/>
    <dgm:cxn modelId="{A9322E89-B69E-4979-B8DA-6E2D1ADEDB09}" srcId="{8271875F-EF21-45B8-9700-CEDC3F39A37F}" destId="{9E5AEE9E-90CA-44C0-BB66-A3F9F6B61E66}" srcOrd="0" destOrd="0" parTransId="{D9B274CF-8963-4739-B050-9274575AF0F6}" sibTransId="{A94E5CAC-BDE3-4148-89DA-8262DCEF0CFD}"/>
    <dgm:cxn modelId="{3A9A9FCC-3FF9-455A-8F11-5C4E002CDD9E}" srcId="{8271875F-EF21-45B8-9700-CEDC3F39A37F}" destId="{B0B52AE3-F6C5-4FB3-9683-D43D49EE4757}" srcOrd="2" destOrd="0" parTransId="{82D6C201-8101-4B08-9BE6-16D481043320}" sibTransId="{5A248A45-5178-41EA-918D-11CD7A404CDA}"/>
    <dgm:cxn modelId="{F93D523D-E3EF-4930-AA42-93827EAC2742}" type="presParOf" srcId="{AD7701E6-99D0-449C-9D54-7AAA702992C4}" destId="{CA45E006-7C1A-4F47-86BE-0F9799E2440F}" srcOrd="0" destOrd="0" presId="urn:microsoft.com/office/officeart/2005/8/layout/radial3"/>
    <dgm:cxn modelId="{77D4EB45-B057-4127-B569-53F621FAD2F4}" type="presParOf" srcId="{CA45E006-7C1A-4F47-86BE-0F9799E2440F}" destId="{67ABE3C8-6738-400B-A4E6-14839167BC34}" srcOrd="0" destOrd="0" presId="urn:microsoft.com/office/officeart/2005/8/layout/radial3"/>
    <dgm:cxn modelId="{BECD8D19-28AF-44E4-9939-E1C964968CA2}" type="presParOf" srcId="{CA45E006-7C1A-4F47-86BE-0F9799E2440F}" destId="{88CA3F36-68CE-4806-A3AB-1F50A6ACA994}" srcOrd="1" destOrd="0" presId="urn:microsoft.com/office/officeart/2005/8/layout/radial3"/>
    <dgm:cxn modelId="{BF664CAE-90A0-494F-A09C-18B0506BEE9B}" type="presParOf" srcId="{CA45E006-7C1A-4F47-86BE-0F9799E2440F}" destId="{FC867A32-2058-4B67-88E3-0A45192E3614}" srcOrd="2" destOrd="0" presId="urn:microsoft.com/office/officeart/2005/8/layout/radial3"/>
    <dgm:cxn modelId="{67A67F17-EEA3-4EE2-A907-85A7241D2628}" type="presParOf" srcId="{CA45E006-7C1A-4F47-86BE-0F9799E2440F}" destId="{FEFAF6C9-76EC-4B2A-8144-3C8AFB60DD1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15F253FA-7261-4F66-81F2-748FCE6CFD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9017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7F7E32C-B87B-4987-B2C1-A913EA1F0D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045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0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17411" name="ตัวยึดหมายเลขภาพนิ่ง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048DD7-DE86-4AAA-98E4-84DAC46AC123}" type="slidenum">
              <a:rPr lang="en-US" sz="1200">
                <a:latin typeface="Arial" charset="0"/>
              </a:rPr>
              <a:pPr algn="r"/>
              <a:t>1</a:t>
            </a:fld>
            <a:endParaRPr lang="th-TH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8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66563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CABB3-5410-4D55-82D7-7850CF4043C5}" type="slidenum">
              <a:rPr lang="en-US" smtClean="0">
                <a:latin typeface="Arial" charset="0"/>
                <a:cs typeface="Angsana New" charset="-34"/>
              </a:rPr>
              <a:pPr/>
              <a:t>40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27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68611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8BF78-2FDA-4244-B493-6DF3FBFF24AF}" type="slidenum">
              <a:rPr lang="en-US" smtClean="0">
                <a:latin typeface="Arial" charset="0"/>
                <a:cs typeface="Angsana New" charset="-34"/>
              </a:rPr>
              <a:pPr/>
              <a:t>41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9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C506F-827B-4627-AF25-15DB375951F7}" type="slidenum">
              <a:rPr lang="en-US" smtClean="0">
                <a:latin typeface="Arial" charset="0"/>
                <a:cs typeface="Angsana New" charset="-34"/>
              </a:rPr>
              <a:pPr/>
              <a:t>50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smtClean="0">
                <a:latin typeface="Arial" charset="0"/>
              </a:rPr>
              <a:t>ภาคกันในกฎหมาย</a:t>
            </a: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481928-CD91-498D-A1AD-5E4024EB0457}" type="slidenum">
              <a:rPr lang="en-US" sz="1200">
                <a:latin typeface="Arial" charset="0"/>
              </a:rPr>
              <a:pPr algn="r"/>
              <a:t>55</a:t>
            </a:fld>
            <a:endParaRPr lang="th-TH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9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61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61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D7AE-8144-41FC-96E5-A69473FE8FAE}" type="slidenum">
              <a:rPr lang="th-TH" smtClean="0"/>
              <a:pPr>
                <a:defRPr/>
              </a:pPr>
              <a:t>65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603BD-2163-48F0-BBB9-1384AF55FC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653" indent="-285636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2543" indent="-228509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560" indent="-228509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577" indent="-228509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3594" indent="-22850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0611" indent="-22850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7628" indent="-22850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4646" indent="-22850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32FDB7-F38E-4710-B640-D6169F96E98D}" type="slidenum">
              <a:rPr lang="en-US" altLang="th-TH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th-TH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81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81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82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82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19459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F2739-7751-4E1A-8648-82F76F1BD1F5}" type="slidenum">
              <a:rPr lang="en-US" smtClean="0">
                <a:latin typeface="Arial" charset="0"/>
                <a:cs typeface="Angsana New" charset="-34"/>
              </a:rPr>
              <a:pPr/>
              <a:t>2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7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86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86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th-TH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59A93-E30C-4724-A83A-057EA7A7FAEF}" type="slidenum">
              <a:rPr lang="en-US" altLang="th-TH" smtClean="0">
                <a:solidFill>
                  <a:srgbClr val="000000"/>
                </a:solidFill>
              </a:rPr>
              <a:pPr/>
              <a:t>87</a:t>
            </a:fld>
            <a:endParaRPr lang="en-US" altLang="th-TH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47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88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88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89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89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90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90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DFA1C-D400-4589-AFD7-6CE4D23220CC}" type="slidenum">
              <a:rPr lang="en-US" smtClean="0">
                <a:latin typeface="Arial" pitchFamily="34" charset="0"/>
              </a:rPr>
              <a:pPr/>
              <a:t>91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908" y="9427375"/>
            <a:ext cx="2945184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0" tIns="47415" rIns="94830" bIns="47415" anchor="b"/>
          <a:lstStyle/>
          <a:p>
            <a:pPr algn="r" defTabSz="923555"/>
            <a:fld id="{94427871-47EB-4471-8C6A-33A88D784271}" type="slidenum">
              <a:rPr lang="en-US" sz="1200">
                <a:latin typeface="Times New Roman" pitchFamily="18" charset="0"/>
              </a:rPr>
              <a:pPr algn="r" defTabSz="923555"/>
              <a:t>91</a:t>
            </a:fld>
            <a:endParaRPr lang="th-TH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30" tIns="47415" rIns="94830" bIns="4741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21507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0D037-9340-4B2D-88D0-50B642547B2A}" type="slidenum">
              <a:rPr lang="en-US" smtClean="0">
                <a:latin typeface="Arial" charset="0"/>
                <a:cs typeface="Angsana New" charset="-34"/>
              </a:rPr>
              <a:pPr/>
              <a:t>3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40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46806-B8A1-4AD8-B25A-9CA9E062CDFC}" type="slidenum">
              <a:rPr lang="en-US" smtClean="0">
                <a:latin typeface="Arial" charset="0"/>
                <a:cs typeface="Angsana New" charset="-34"/>
              </a:rPr>
              <a:pPr/>
              <a:t>4</a:t>
            </a:fld>
            <a:endParaRPr lang="th-TH" smtClean="0">
              <a:latin typeface="Arial" charset="0"/>
              <a:cs typeface="Angsana New" charset="-34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90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A5E0A-24AC-47EB-8F6F-EADF47F8EB4D}" type="slidenum">
              <a:rPr lang="en-US" smtClean="0">
                <a:latin typeface="Arial" charset="0"/>
                <a:cs typeface="Angsana New" charset="-34"/>
              </a:rPr>
              <a:pPr/>
              <a:t>5</a:t>
            </a:fld>
            <a:endParaRPr lang="th-TH" smtClean="0">
              <a:latin typeface="Arial" charset="0"/>
              <a:cs typeface="Angsana New" charset="-34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37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58371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92BCC-F49D-4BAF-A558-B0CFB59B7BBD}" type="slidenum">
              <a:rPr lang="en-US" smtClean="0">
                <a:latin typeface="Arial" charset="0"/>
                <a:cs typeface="Angsana New" charset="-34"/>
              </a:rPr>
              <a:pPr/>
              <a:t>36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87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60419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866A4-1EF0-40F2-A9A8-A3116D571EE5}" type="slidenum">
              <a:rPr lang="en-US" smtClean="0">
                <a:latin typeface="Arial" charset="0"/>
                <a:cs typeface="Angsana New" charset="-34"/>
              </a:rPr>
              <a:pPr/>
              <a:t>37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84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62467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36456-F817-44BE-945E-0A5A9E96F903}" type="slidenum">
              <a:rPr lang="en-US" smtClean="0">
                <a:latin typeface="Arial" charset="0"/>
                <a:cs typeface="Angsana New" charset="-34"/>
              </a:rPr>
              <a:pPr/>
              <a:t>38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42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  <p:sp>
        <p:nvSpPr>
          <p:cNvPr id="64515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EF982-4767-40F9-8954-3C865ADE562A}" type="slidenum">
              <a:rPr lang="en-US" smtClean="0">
                <a:latin typeface="Arial" charset="0"/>
                <a:cs typeface="Angsana New" charset="-34"/>
              </a:rPr>
              <a:pPr/>
              <a:t>39</a:t>
            </a:fld>
            <a:endParaRPr lang="th-TH" smtClean="0"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15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C41F-6E17-47A2-88BD-1D7C854999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A5EF-2221-43C2-B7C9-D219472F6A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21DF-610A-4EA8-8F7F-1CDF259B7C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0ED1-B689-4C04-8BEA-C0AAA3DF15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4DEE-C123-41C0-AEE7-B7557F86584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10D8-AD44-4828-9B03-52E7BBF068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307A-0DD8-422F-994A-2C92302726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0652-EF76-4931-BA27-46FB34B233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1078-9E97-4F9E-9329-8C4BB4544C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A3F3-475C-4F71-9940-49C23473B3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618C-5319-4F31-B737-C0431606DF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63DD-43AE-44C5-B2F5-D19005295BA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5D328DED-F070-4C3A-BB17-00EAE79FA5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iki/%E0%B8%9A%E0%B8%A3%E0%B8%A3%E0%B8%94%E0%B8%B2%E0%B8%A8%E0%B8%B1%E0%B8%81%E0%B8%94%E0%B8%B4%E0%B9%8C" TargetMode="External"/><Relationship Id="rId2" Type="http://schemas.openxmlformats.org/officeDocument/2006/relationships/hyperlink" Target="http://th.wikipedia.org/wiki/%E0%B8%AA%E0%B8%A1%E0%B9%80%E0%B8%94%E0%B9%87%E0%B8%88%E0%B8%9E%E0%B8%A3%E0%B8%B0%E0%B8%9A%E0%B8%A3%E0%B8%A1%E0%B9%84%E0%B8%95%E0%B8%A3%E0%B9%82%E0%B8%A5%E0%B8%81%E0%B8%99%E0%B8%B2%E0%B8%96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LogoOriginal-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-19050"/>
            <a:ext cx="1508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916113"/>
            <a:ext cx="9144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solidFill>
                  <a:srgbClr val="D60093"/>
                </a:solidFill>
                <a:latin typeface="Arial" charset="0"/>
                <a:cs typeface="IrisUPC" pitchFamily="34" charset="-34"/>
              </a:rPr>
              <a:t>สำนักงานคณะกรรมการป้องกันและปราบปรามการทุจริตแห่งชาติ</a:t>
            </a:r>
          </a:p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000000"/>
                </a:solidFill>
                <a:latin typeface="Arial" charset="0"/>
                <a:cs typeface="IrisUPC" pitchFamily="34" charset="-34"/>
              </a:rPr>
              <a:t>การขัดกันระหว่างประโยชน์ส่วนบุคคลและประโยชน์ส่วนรวม</a:t>
            </a:r>
            <a:endParaRPr lang="th-TH" sz="3200" b="1">
              <a:solidFill>
                <a:srgbClr val="0000FF"/>
              </a:solidFill>
              <a:latin typeface="Arial" charset="0"/>
              <a:cs typeface="IrisUPC" pitchFamily="34" charset="-34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0" y="4652963"/>
            <a:ext cx="9144000" cy="27146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30000"/>
              </a:spcBef>
            </a:pPr>
            <a:r>
              <a:rPr lang="th-TH" b="1" dirty="0">
                <a:solidFill>
                  <a:srgbClr val="FFFF00"/>
                </a:solidFill>
                <a:latin typeface="Arial" charset="0"/>
                <a:cs typeface="DilleniaUPC" pitchFamily="18" charset="-34"/>
              </a:rPr>
              <a:t>  </a:t>
            </a:r>
          </a:p>
          <a:p>
            <a:pPr algn="ctr">
              <a:spcBef>
                <a:spcPct val="30000"/>
              </a:spcBef>
            </a:pPr>
            <a:r>
              <a:rPr lang="th-TH" sz="2800" b="1" dirty="0">
                <a:solidFill>
                  <a:srgbClr val="FFFF00"/>
                </a:solidFill>
                <a:latin typeface="Arial" charset="0"/>
                <a:cs typeface="DilleniaUPC" pitchFamily="18" charset="-34"/>
              </a:rPr>
              <a:t>นายอุทิศ  บัวศรี </a:t>
            </a:r>
          </a:p>
          <a:p>
            <a:pPr algn="ctr">
              <a:spcBef>
                <a:spcPct val="30000"/>
              </a:spcBef>
            </a:pPr>
            <a:r>
              <a:rPr lang="th-TH" sz="2800" b="1" dirty="0" smtClean="0">
                <a:solidFill>
                  <a:srgbClr val="FFFF00"/>
                </a:solidFill>
                <a:latin typeface="Arial" charset="0"/>
                <a:cs typeface="DilleniaUPC" pitchFamily="18" charset="-34"/>
              </a:rPr>
              <a:t>ผู้ช่วยเลขาธิการคณะกรรมการ ป.ป.ช.</a:t>
            </a:r>
            <a:endParaRPr lang="th-TH" sz="2800" b="1" dirty="0">
              <a:solidFill>
                <a:srgbClr val="FFFF00"/>
              </a:solidFill>
              <a:latin typeface="Arial" charset="0"/>
              <a:cs typeface="DilleniaUPC" pitchFamily="18" charset="-34"/>
            </a:endParaRPr>
          </a:p>
          <a:p>
            <a:pPr algn="ctr">
              <a:spcBef>
                <a:spcPct val="30000"/>
              </a:spcBef>
            </a:pPr>
            <a:endParaRPr lang="th-TH" b="1" dirty="0">
              <a:solidFill>
                <a:srgbClr val="FFFF00"/>
              </a:solidFill>
              <a:latin typeface="Arial" charset="0"/>
              <a:cs typeface="DilleniaUPC" pitchFamily="18" charset="-34"/>
            </a:endParaRPr>
          </a:p>
          <a:p>
            <a:pPr algn="ctr">
              <a:spcBef>
                <a:spcPct val="30000"/>
              </a:spcBef>
            </a:pPr>
            <a:endParaRPr lang="th-TH" b="1" dirty="0">
              <a:solidFill>
                <a:srgbClr val="FF0000"/>
              </a:solidFill>
              <a:latin typeface="Arial" charset="0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578_1495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1447800" y="114300"/>
            <a:ext cx="6181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ขอบข่ายของผลประโยชน์ทับซ้อน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9B0F1-C2ED-475B-9E9B-84B7BA567484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kern="10" dirty="0">
                <a:ln w="9525">
                  <a:noFill/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Angsana New" pitchFamily="18" charset="-34"/>
              </a:rPr>
              <a:t>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D1F8D-52D5-4EE8-B1AB-427BE5E2ECB1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7162800" y="653415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FFFF00"/>
                </a:solidFill>
              </a:rPr>
              <a:t>ศ.ดร.ธีรภัทร์  เสรีรังสรรค์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 descr="60508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37" name="Group 49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59172"/>
        </p:xfrm>
        <a:graphic>
          <a:graphicData uri="http://schemas.openxmlformats.org/drawingml/2006/table">
            <a:tbl>
              <a:tblPr/>
              <a:tblGrid>
                <a:gridCol w="4191000"/>
                <a:gridCol w="1066800"/>
                <a:gridCol w="388620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การรับประโยชน์ต่างๆ 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Accepting Benefits)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รับของขวัญ/เงินสนับสนุน/เงินบริจาคจากลูกค้าของหน่วยงาน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การทำธุรกิจกับตัวเอง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Self-Dealing)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  หรือเป็น คู่สัญญา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Contracts)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มีส่วนได้เสียในสัญญาที่ทำกับหน่วยงานต้นสังกัด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การทำงานหลังจากออกจากตำแหน่งหน้าที่สาธารณะ หรือหลังเกษียณ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(Post –Employment)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ลาออกจากหน่วยงานเพื่อไปทำงานในหน่วยงานที่ดำเนินธุรกิจประเภทเดียวกัน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การทำงานพิเศษ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Outside  Employment or    Moonlighting)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ตั้งบริษัทดำเนินธุรกิจที่แข่งขันหรือรับงานจากหน่วยงานต้นสังกัด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endParaRPr kumimoji="0" lang="th-TH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การรู้ข้อมูลภายใน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(Inside Information)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ใช้ประโยชน์จากข้อมูลภายในเพื่อประโยชน์ของตนเอง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การใช้สมบัติของหน่วยงานเพื่อประโยชน์ ส่วนตัว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Using Employer, Property for Private advantage)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นำทรัพย์สินของหน่วยงานไปใช้ในงานส่วนตัว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การนำโครงการสาธารณะลงในเขตเลือกตั้งเพื่อประโยชน์ทางการเมือง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Pork-Barrrelling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รมต.อนุมัติโครงการไปลงในพื้นที่ตนเอง, ใช้งบสาธารณะเพื่อหาเสียง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2866" name="AutoShape 482"/>
          <p:cNvSpPr>
            <a:spLocks noChangeArrowheads="1"/>
          </p:cNvSpPr>
          <p:nvPr/>
        </p:nvSpPr>
        <p:spPr bwMode="auto">
          <a:xfrm>
            <a:off x="4343400" y="26670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867" name="AutoShape 483"/>
          <p:cNvSpPr>
            <a:spLocks noChangeArrowheads="1"/>
          </p:cNvSpPr>
          <p:nvPr/>
        </p:nvSpPr>
        <p:spPr bwMode="auto">
          <a:xfrm>
            <a:off x="4343400" y="3657600"/>
            <a:ext cx="685800" cy="4572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868" name="AutoShape 484"/>
          <p:cNvSpPr>
            <a:spLocks noChangeArrowheads="1"/>
          </p:cNvSpPr>
          <p:nvPr/>
        </p:nvSpPr>
        <p:spPr bwMode="auto">
          <a:xfrm>
            <a:off x="4343400" y="44958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869" name="AutoShape 485"/>
          <p:cNvSpPr>
            <a:spLocks noChangeArrowheads="1"/>
          </p:cNvSpPr>
          <p:nvPr/>
        </p:nvSpPr>
        <p:spPr bwMode="auto">
          <a:xfrm>
            <a:off x="4343400" y="53340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870" name="AutoShape 486"/>
          <p:cNvSpPr>
            <a:spLocks noChangeArrowheads="1"/>
          </p:cNvSpPr>
          <p:nvPr/>
        </p:nvSpPr>
        <p:spPr bwMode="auto">
          <a:xfrm>
            <a:off x="4343400" y="61722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871" name="AutoShape 487"/>
          <p:cNvSpPr>
            <a:spLocks noChangeArrowheads="1"/>
          </p:cNvSpPr>
          <p:nvPr/>
        </p:nvSpPr>
        <p:spPr bwMode="auto">
          <a:xfrm>
            <a:off x="4419600" y="9144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2872" name="AutoShape 488"/>
          <p:cNvSpPr>
            <a:spLocks noChangeArrowheads="1"/>
          </p:cNvSpPr>
          <p:nvPr/>
        </p:nvSpPr>
        <p:spPr bwMode="auto">
          <a:xfrm>
            <a:off x="4419600" y="17526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636" name="WordArt 49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82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รูปแบบความขัดแย้งระหว่างประโยชน์ส่วนตนและประโยชน์ส่วนรวม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BF97-DB97-41EA-9836-45FF367F2E6E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296987"/>
          </a:xfrm>
        </p:spPr>
        <p:txBody>
          <a:bodyPr/>
          <a:lstStyle/>
          <a:p>
            <a:r>
              <a:rPr lang="th-TH" smtClean="0">
                <a:latin typeface="IrisUPC" pitchFamily="34" charset="-34"/>
                <a:cs typeface="IrisUPC" pitchFamily="34" charset="-34"/>
              </a:rPr>
              <a:t> ความสัมพันธ์ระหว่างจริยธรรม ประโยชน์ทับซ้อน </a:t>
            </a:r>
            <a:br>
              <a:rPr lang="th-TH" smtClean="0">
                <a:latin typeface="IrisUPC" pitchFamily="34" charset="-34"/>
                <a:cs typeface="IrisUPC" pitchFamily="34" charset="-34"/>
              </a:rPr>
            </a:br>
            <a:r>
              <a:rPr lang="th-TH" smtClean="0">
                <a:latin typeface="IrisUPC" pitchFamily="34" charset="-34"/>
                <a:cs typeface="IrisUPC" pitchFamily="34" charset="-34"/>
              </a:rPr>
              <a:t>และคอร์รัปชัน</a:t>
            </a: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357158" y="1946712"/>
          <a:ext cx="4214842" cy="469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919663" y="2428875"/>
            <a:ext cx="3124200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800">
                <a:solidFill>
                  <a:srgbClr val="FF0000"/>
                </a:solidFill>
                <a:latin typeface="Angsana New" charset="-34"/>
              </a:rPr>
              <a:t>ทุกประเทศมีกฎหมายบัญญัติไว้ชัดเจนทั้งในด้านของการกระทำและบทลงโทษ</a:t>
            </a:r>
            <a:endParaRPr lang="th-TH" sz="1800">
              <a:solidFill>
                <a:srgbClr val="FF0000"/>
              </a:solidFill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919663" y="3505200"/>
            <a:ext cx="3124200" cy="771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800">
                <a:solidFill>
                  <a:srgbClr val="FF0000"/>
                </a:solidFill>
                <a:latin typeface="Angsana New" charset="-34"/>
              </a:rPr>
              <a:t>บางประเทศมีกฎหมายบัญญัติห้ามกระทำการแต่อีกหลายประเทศไม่มีกฎหมายบัญญัติข้อห้ามไว้</a:t>
            </a:r>
            <a:endParaRPr lang="th-TH" sz="1800">
              <a:solidFill>
                <a:srgbClr val="FF0000"/>
              </a:solidFill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929188" y="5214938"/>
            <a:ext cx="3143250" cy="642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800">
                <a:solidFill>
                  <a:srgbClr val="FF0000"/>
                </a:solidFill>
                <a:latin typeface="Angsana New" charset="-34"/>
              </a:rPr>
              <a:t>ขึ้นอยู่กับการพิจารณาของคนในแต่ละสังคม</a:t>
            </a:r>
            <a:endParaRPr lang="th-TH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อนุสัญญาสหประชาชาติว่าด้วยการต่อต้านการทุจริต ค.ศ.2003</a:t>
            </a:r>
          </a:p>
        </p:txBody>
      </p:sp>
      <p:sp>
        <p:nvSpPr>
          <p:cNvPr id="34818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smtClean="0"/>
              <a:t>ข้อ 8 จรรยาบรรณสำหรับเจ้าหน้าที่ของรัฐ</a:t>
            </a:r>
          </a:p>
          <a:p>
            <a:pPr>
              <a:buFont typeface="Arial" charset="0"/>
              <a:buNone/>
            </a:pPr>
            <a:r>
              <a:rPr lang="th-TH" sz="2400" smtClean="0"/>
              <a:t>        1............................</a:t>
            </a:r>
          </a:p>
          <a:p>
            <a:pPr>
              <a:buFont typeface="Arial" charset="0"/>
              <a:buNone/>
            </a:pPr>
            <a:r>
              <a:rPr lang="th-TH" sz="2400" smtClean="0"/>
              <a:t>         2............................</a:t>
            </a:r>
          </a:p>
          <a:p>
            <a:pPr>
              <a:buFont typeface="Arial" charset="0"/>
              <a:buNone/>
            </a:pPr>
            <a:r>
              <a:rPr lang="th-TH" sz="2400" smtClean="0"/>
              <a:t>         3. เพื่อความมุ่งประสงค์ในการปฏิบัติตามบทบัญญัติของข้อนี้ รัฐภาคีแต่ละรัฐต้องพิเคราะห์ถึงแนวคิดริเริ่มที่เกี่ยวข้องขององค์การระดับภูมิภาค องค์การระหว่างภูมิภาคและองค์การพหุพาคี เช่น จรรยาบรรณระหว่างประเทศสำหรับเจ้าหน้าที่ของรัฐ ซึ่งระบุในภาคผนวกของข้อมมติสหประชาชาติ เช่น จรรยาบรรณระหว่างประเทศสำหรับเจ้าหน้าที่ของรัฐ ซึ่งระบุในภาคผนวกของข้อมติสมัชชาสหประชาชาติ ทื่ 51/59 เมื่อวันที่ 12ธันวาคม 1996 ทั้งนี้ ในกรณีที่เหมาะสมและโดยเป็นไปตามหลักการพื้นฐานของระบบกฎหมายของตน</a:t>
            </a:r>
          </a:p>
          <a:p>
            <a:pPr>
              <a:buFont typeface="Arial" charset="0"/>
              <a:buNone/>
            </a:pPr>
            <a:r>
              <a:rPr lang="th-TH" sz="2400" smtClean="0"/>
              <a:t>         4...................................................</a:t>
            </a:r>
          </a:p>
          <a:p>
            <a:pPr>
              <a:buFont typeface="Arial" charset="0"/>
              <a:buNone/>
            </a:pPr>
            <a:endParaRPr lang="th-TH" sz="2800" smtClean="0"/>
          </a:p>
          <a:p>
            <a:pPr>
              <a:buFont typeface="Arial" charset="0"/>
              <a:buNone/>
            </a:pPr>
            <a:endParaRPr lang="th-TH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จรรยาบรรณระหว่างประเทศสำหรับเจ้าหน้าที่ของรัฐ(๑)</a:t>
            </a:r>
          </a:p>
        </p:txBody>
      </p:sp>
      <p:sp>
        <p:nvSpPr>
          <p:cNvPr id="35842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1. หลักการทั่วไป</a:t>
            </a:r>
          </a:p>
          <a:p>
            <a:pPr>
              <a:buFont typeface="Arial" charset="0"/>
              <a:buNone/>
            </a:pPr>
            <a:r>
              <a:rPr lang="th-TH" smtClean="0"/>
              <a:t>         1. เจ้าหน้าที่ของรัฐ ตามที่กำหนดในกฎหมายแต่ละประเทศ เป็นผู้ดำรงตำแหน่งอันน่าเชื่อถือ ซึ่งบ่งบอกถึงหน้าที่ในการปฏิบัติเพื่อประโยชน์สาธารณชน ดังนั้น ความซื่อสัตย์อันเป็นที่สุดของเจ้าหน้าที่ของรัฐจึงได้แก่ความซื่อสัตย์ต่อผลประโยชน์สาธารณชนของชาติ ดังที่แสดงออกผ่านทางสถาบันประชาธิปไตยต่าง ๆ ของรัฐ</a:t>
            </a:r>
          </a:p>
          <a:p>
            <a:pPr>
              <a:buFont typeface="Arial" charset="0"/>
              <a:buNone/>
            </a:pP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(๒)</a:t>
            </a:r>
          </a:p>
        </p:txBody>
      </p:sp>
      <p:sp>
        <p:nvSpPr>
          <p:cNvPr id="36866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2. เจ้าหน้าที่ของรัฐถึงประกันว่าตนจะปฏิบัติตามบทบาทหน้าที่อย่างมีประสิทธิภาพและประสิทธิผล ด้วยความซื่อสัตย์สุจริต ตามกฎหมาย หรือนโยบายในการบริหาร เจ้าหน้าที่ของรัฐพึงกระทำเป็นนิจเพื่อประกันว่าทรัพยากรสาธารณะซึ่งตนมีหน้าที่รับผิดชอบจะได้รับการบริหารจัดการอย่างมีประสิทธิภาพและประสิทธิผลมากที่สุด</a:t>
            </a:r>
          </a:p>
          <a:p>
            <a:pPr>
              <a:buFont typeface="Arial" charset="0"/>
              <a:buNone/>
            </a:pP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(๓)</a:t>
            </a:r>
          </a:p>
        </p:txBody>
      </p:sp>
      <p:sp>
        <p:nvSpPr>
          <p:cNvPr id="37890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3. เจ้าหน้าที่ของรัฐพึงเอาใจใส่ มีความเป็นธรรม และปราศจากความลำเอียงในการปฏิบัติงานตามหน้าที่ โดยเฉพาะในความสัมพันธ์กับสาธารณชน เจ้าหน้าที่ของรัฐไม่พึงให้ การปฏิบัติเป็นพิเศษต่อกลุ่มหรือบุคคลใดโดยไม่สมควร รวมทั้งไม่พึงใช้อำนาจหน้าที่ที่มีของตนในทางมิชอบ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(๔)</a:t>
            </a:r>
          </a:p>
        </p:txBody>
      </p:sp>
      <p:sp>
        <p:nvSpPr>
          <p:cNvPr id="38914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2. ผลประโยชน์ขัดกัน และการขาดคุณสมบัติ</a:t>
            </a:r>
          </a:p>
          <a:p>
            <a:pPr lvl="1">
              <a:buFont typeface="Arial" charset="0"/>
              <a:buNone/>
            </a:pPr>
            <a:r>
              <a:rPr lang="th-TH" smtClean="0"/>
              <a:t>   4. เจ้าหน้าที่ของรัฐไม่พึงใช้อำนาจในตำแหน่งหน้าที่ของตนในการแสวงหาผลประโยชน์ส่วนตนหรือผลประโยชน์ทางการเงินอันไม่สมควรสำหรับตนหรือสมาชิกในครอบครัวไม่พึงประกอบธุรกรรมเข้ารับตำแหน่งหรือหน้าที่หรือมีผลประโยชน์ทางการเงิน การค้า หรือผลประโยชน์อื่นใดในทำนองเดียวกันซึ่งขัดกับตำแหน่ง บทบาทหน้าที่ หรือการปฏิบัติในตำแหน่ง หรือบทบาทหน้าที่นั้น</a:t>
            </a:r>
          </a:p>
          <a:p>
            <a:pPr lvl="1">
              <a:buFont typeface="Arial" charset="0"/>
              <a:buNone/>
            </a:pP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ชื่อเรื่อง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(๕)</a:t>
            </a:r>
          </a:p>
        </p:txBody>
      </p:sp>
      <p:sp>
        <p:nvSpPr>
          <p:cNvPr id="39938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5. เจ้าหน้าที่ของรัฐ ตามขอบเขตที่กำหนดโดยตำแหน่งหน้าที่ของตนภายใต้กฎหมายหรือนโยบายในการบริหาร พึงแจ้งเกี่ยวกับผลประโยชน์ทางธุรกิจ การค้า และการเงิน หรือกิจการอันทำเพื่อผลตอบแทนทางการเงิน ซึ่งอาจก่อให้เกิดผลประโยชน์ขัดกันได้ในสถานการณ์ที่มีโอกาสจะเกิดหรือที่ดูเหมือนว่าได้เกิดกรณีผลประโยชน์ขัดกันขึ้นระหว่างหน้าที่และผลประโยชน์ส่วนตนของเจ้าหน้าที่ของรัฐผู้ใด เจ้าหน้าที่ของรัฐผู้นั้นพึงปฏิบัติตามมาตรการที่กำหนดไว้เพื่อลดหรือขจัดซึ่งผลประโยชน์ขัดกัน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กรอบการบรรยาย(๑)</a:t>
            </a:r>
          </a:p>
        </p:txBody>
      </p:sp>
      <p:sp>
        <p:nvSpPr>
          <p:cNvPr id="18434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แนวคิดและความหมายของการขัดกันระหว่างประโยชน์ส่วนบุคคลและประโยชน์ส่วนรวม</a:t>
            </a:r>
          </a:p>
          <a:p>
            <a:r>
              <a:rPr lang="th-TH" smtClean="0"/>
              <a:t>ความสัมพันธ์ระหว่างประโยชน์ส่วนบุคคลและประโยชน์ส่วนรวมกับจริยธรรมกับการทุจริตต่อหน้าที่</a:t>
            </a:r>
          </a:p>
          <a:p>
            <a:r>
              <a:rPr lang="th-TH" smtClean="0"/>
              <a:t>การกำหนดการกระทำที่เป็นการขัดกันระหว่างประโยชน์ส่วนบุคคลและประโยชน์ส่วนรวมในระดับสากล</a:t>
            </a:r>
          </a:p>
          <a:p>
            <a:r>
              <a:rPr lang="th-TH" smtClean="0"/>
              <a:t>การกำหนดการกระทำที่เป็นการขัดกันระหว่างประโยชน์ส่วนบุคคลและประโยชน์ส่วนรวม การกำหนดโทษ กระบวนการและกลไกการดำเนินการลงโทษแก่ผู้กระทำความผิดของประเทศไทย</a:t>
            </a:r>
          </a:p>
          <a:p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(๖)</a:t>
            </a:r>
          </a:p>
        </p:txBody>
      </p:sp>
      <p:sp>
        <p:nvSpPr>
          <p:cNvPr id="40962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6.เจ้าหน้าที่ของรัฐไม่พึงใช้เงิน ทรัพย์สิน บริการ หรือข้อมูลซึ่งได้มาจากการปฏิบัติงาน หรือเป็นผลมาจากการปฏิบัติงาน เพื่อกิจการอื่นใดโดยไม่เกี่ยวข้องกับงานในตำแหน่งหน้าที่โดยไม่สมควรอย่างเด็ดขาด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(๗)</a:t>
            </a:r>
          </a:p>
        </p:txBody>
      </p:sp>
      <p:sp>
        <p:nvSpPr>
          <p:cNvPr id="41986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7. เจ้าหน้าที่ของรัฐ พึงปฏิบัติมาตรการซึ่งกำหนดโดยกฎหมายหรือนโยบายในการบริหาร เพื่อมิให้ผลประโยชน์จากตำแหน่งหน้าที่เดิมของตนโดยไม่สมควรเมื่อพ้นจากตำแหน่งหน้าที่ไปแล้ว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(๘)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3. การแสดงทรัพย์สิน</a:t>
            </a:r>
          </a:p>
          <a:p>
            <a:pPr lvl="1">
              <a:buFont typeface="Arial" charset="0"/>
              <a:buNone/>
            </a:pPr>
            <a:r>
              <a:rPr lang="th-TH" smtClean="0"/>
              <a:t>   8.  เจ้าหน้าที่ของรัฐ ตามตำแหน่งหน้าที่ของตน และตามที่กฎหมายกำหนดหรือนโยบายในการบริหารได้อนุญาต หรือบังคับไว้ พึงปฏิบัติตามข้อบังคับในการแสดง หรือเปิดเผยทรัพย์สินและหนี้สิน และหากเป็นไปได้ ให้รวมถึงทรัพย์สินและหนี้สินของภรรยา และ/หรือผู้อยู่ในอุปการะของเจ้าหน้าที่ผู้นั้นด้วย</a:t>
            </a:r>
          </a:p>
          <a:p>
            <a:pPr lvl="1">
              <a:buFont typeface="Arial" charset="0"/>
              <a:buNone/>
            </a:pP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(๙)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4. การรับของขวัญหรือของกำนัล</a:t>
            </a:r>
          </a:p>
          <a:p>
            <a:pPr>
              <a:buFont typeface="Arial" charset="0"/>
              <a:buNone/>
            </a:pPr>
            <a:r>
              <a:rPr lang="th-TH" smtClean="0"/>
              <a:t>         9. เจ้าหน้าที่ของรัฐไม่พึงเรียกร้อง หรือรับของขวัญหรือของกำนัลอื่นไม่ว่าทางตรงหรือทางอ้อม ซึ่งอาจมีอิทธิพลต่อการปฏิบัติงานตามบทบาท การดำเนินงานตามหน้าที่หรือการวินิจฉัยของตน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(๑๐)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5. ข้อมูลอันเป็นความลับ</a:t>
            </a:r>
          </a:p>
          <a:p>
            <a:pPr>
              <a:buFont typeface="Arial" charset="0"/>
              <a:buNone/>
            </a:pPr>
            <a:r>
              <a:rPr lang="th-TH" smtClean="0"/>
              <a:t>	    10. เจ้าหน้าที่ของรัฐพึงปกปิดข้อมูลที่มีลักษณะเป็นความลับซึ่งอยู่ในความครอบครองของตน เว้นแต่มีเหตุบังคับให้จำต้องดำเนินการเป็นอย่างอื่น โดยกฎหมายของประเทศ การปฏิบัติหน้าที่หรือความจำเป็นในการยุติธรรม ข้อจำกัดนี้ให้ใช้บังคับตลอดถึงแม้ผู้นั้นจะพ้นจากตำแหน่งหน้าที่แล้ว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smtClean="0"/>
              <a:t>จรรยาบรรณระหว่างประเทศสำหรับเจ้าหน้าที่ของรัฐ (๑๑)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6. กิจกรรมทางการเมือง</a:t>
            </a:r>
          </a:p>
          <a:p>
            <a:pPr>
              <a:buFont typeface="Arial" charset="0"/>
              <a:buNone/>
            </a:pPr>
            <a:r>
              <a:rPr lang="th-TH" smtClean="0"/>
              <a:t>	    11. กิจกรรมทางการเมือง หรือกิจกรรมอื่น ๆ ของเจ้าหน้าที่ของรัฐ ซึ่งอยู่นอกเหนือขอบเขตของตำแหน่งที่จักต้องสอดคล้องตามกฎหมายและนโยบายในการบริหาร โดยไม่เป็นไปในทางที่บั่นทอนความมั่นใจของสาธารณชนต่อการปฏิบัติงานตามหน้าที่ความรับผิดชอบโดยไม่ลำเอียงของเจ้าหน้าที่ของรัฐผู้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(1)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1. </a:t>
            </a:r>
            <a:r>
              <a:rPr lang="th-TH" smtClean="0"/>
              <a:t>เจ้าหน้าที่ของรัฐจะต้องเคารพและยึดมั่นในรัฐธรรมนูญหรือหลักกฎหมายของประเทศ,กฎหมายต่าง ๆ รวมถึงบรรทัดฐานทางกฎหมายและระเบียบข้อบังคับที่ใช้อยู่ในประเทศของตน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(2)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2. </a:t>
            </a:r>
            <a:r>
              <a:rPr lang="th-TH" smtClean="0"/>
              <a:t>เจ้าหน้าที่ของรัฐจะต้องใช้ตำแหน่งทางราชการของตนเพื่อประโยชน์ของส่วนรวมเท่านั้นและต้องไม่ใช้ตำแหน่งเพื่อแสวงหาผลประโยชน์ให้ตนเองหรือให้ผู้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(3)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3</a:t>
            </a:r>
            <a:r>
              <a:rPr lang="th-TH" smtClean="0"/>
              <a:t>. เจ้าหน้าที่ของรัฐจะต้องไม่ขอหรือรับของขวัญ หรือ </a:t>
            </a:r>
            <a:r>
              <a:rPr lang="en-US" smtClean="0">
                <a:cs typeface="Cordia New" pitchFamily="34" charset="-34"/>
              </a:rPr>
              <a:t>favor</a:t>
            </a:r>
            <a:r>
              <a:rPr lang="th-TH" smtClean="0"/>
              <a:t> หรือผลประโยชน์ใด ๆ โดยทางตรงหรือทางอ้อมเพื่อแลกเปลี่ยนกับการปฏิบัติหน้าที่หรือการไม่ปฏิบัติหน้าที่ หรือที่อาจทำให้มีการรบกวนหรือแทรกแซงในการปฏิบัติหน้าที่ หรือในการพิจารณาตัดสินของตน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(4)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4. </a:t>
            </a:r>
            <a:r>
              <a:rPr lang="th-TH" smtClean="0"/>
              <a:t>เจ้าหน้าที่ของรัฐจะต้องปกป้องและรักษาเงิน ทรัพย์สิน และบริการต่าง ๆ ของทางราชการและจะต้องใช้ทรัพย์สมบัติและบริการของทางราชการเหล่านี้เพื่อวัตถุประสงค์ของทางราชการเท่า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กรอบการบรรยาย(๒)</a:t>
            </a:r>
          </a:p>
        </p:txBody>
      </p:sp>
      <p:sp>
        <p:nvSpPr>
          <p:cNvPr id="20482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ผลการดำเนินการ</a:t>
            </a:r>
          </a:p>
          <a:p>
            <a:r>
              <a:rPr lang="th-TH" smtClean="0"/>
              <a:t>ปัญหาและอุปสรรคในการป้องกันและปราบปรามผู้กระทำความผิดในกรณีการขัดกันระหว่างประโยชน์ส่วนบุคคลและประโยชน์ส่วนรวม</a:t>
            </a:r>
          </a:p>
          <a:p>
            <a:r>
              <a:rPr lang="th-TH" smtClean="0"/>
              <a:t>แนวทางการแก้ไขปัญหาการกระทำที่เป็นการขัดกันระหว่างประโยชน์ส่วนบุคคลและประโยชน์ส่วนรวม</a:t>
            </a:r>
          </a:p>
          <a:p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(5)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5</a:t>
            </a:r>
            <a:r>
              <a:rPr lang="th-TH" smtClean="0"/>
              <a:t>. เจ้าหน้าที่ของรัฐจะต้องเปิดเผยข้อมูลที่ได้มาเพราะเหตุดำรงตำแหน่งทางราชการให้แก่บุคคลอื่นควรจะได้รู้เพื่อความโปร่งใส แต่ต้องใช้ข้อมูลดังกล่าวเพื่อวัตถุประสงค์ทางราชการเท่านั้น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(6)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6. </a:t>
            </a:r>
            <a:r>
              <a:rPr lang="th-TH" smtClean="0"/>
              <a:t>เจ้าหน้าที่ของรัฐจะต้องปฏิบัติหน้าที่ราชการอย่างมีประสิทธิภาพ ยึดมั่นในสิ่งที่ถูกต้องและชอบธรรม ยุติธรรม ไม่ลำเอียง รวมถึงเมื่อปฏิบัติหน้าที่ถูกต้องทางการเมืองหรือเมื่อทำกิจกรรมอื่น ๆ</a:t>
            </a:r>
            <a:r>
              <a:rPr lang="en-US" smtClean="0">
                <a:cs typeface="Cordia New" pitchFamily="34" charset="-34"/>
              </a:rPr>
              <a:t> 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(7)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7. </a:t>
            </a:r>
            <a:r>
              <a:rPr lang="th-TH" smtClean="0"/>
              <a:t>เจ้าหน้าที่ของรัฐจะต้องหลีกเลี่ยงการปฏิบัติหน้าที่ที่อาจจะมีผลให้ตนหรือครอบครัวได้รับผลประโยชน์ทางการเงิน หรือการได้มาซึ่งตำแหน่งหรือหน้าที่ หรือผลประโยชน์ทางการเงินการค้าหรือผลประโยชน์อื่น ๆในลักษณะเดียวกันที่ขัดแย้ง หรือออาจทำให้เห็นอย่างมีเหตุผลว่าจะขัดแย้งกับหน่วยงาน และ/หรืองานในหน้าที่ของตน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(8)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8.</a:t>
            </a:r>
            <a:r>
              <a:rPr lang="th-TH" smtClean="0"/>
              <a:t> เจ้าหน้าที่ของรัฐจะต้องเคารพและปฏิบัติตามหลักเกณฑ์วิธีการที่ได้จัดทำขึ้นเพื่อความสะดวกในการรายงายการกระทำคอร์รัปชันต่อผู้มีอำนาจที่เกี่ยวข้องและจะต้องทำ(รายงาน) ไม่ว่าจะอยู่ในหน้าที่ความรับผิดชอบทางราชการของตนหรือไม่ เพื่อให้ผู้อื่นต้องรับผิดชอบในการกระทำ(ของผู้อื่น) 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(9)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9. </a:t>
            </a:r>
            <a:r>
              <a:rPr lang="th-TH" smtClean="0"/>
              <a:t>เจ้าหน้าที่ของรัฐจะต้องปฏิบัติตามข้อกำหนดให้ตนต้องรายงานต่อผู้มีอำนาจหน้าที่เกี่ยวข้องในเรื่องการกระทำต่าง ๆ นอกเหนือจากการปฏิบัติราชการ เช่น การทำการอื่นนอกเวลาราชการการลงทุนทางการเงิน ภาวะทางการเงิน สินทรัพย์ ของกำนัล หรือสิทธิพิเศษอื่น 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cs typeface="Angsana New" charset="-34"/>
              </a:rPr>
              <a:t>APEC Conduct Principles for Public officials </a:t>
            </a:r>
            <a:r>
              <a:rPr lang="th-TH" sz="3200" smtClean="0"/>
              <a:t>(10)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Cordia New" pitchFamily="34" charset="-34"/>
              </a:rPr>
              <a:t>10. </a:t>
            </a:r>
            <a:r>
              <a:rPr lang="th-TH" smtClean="0"/>
              <a:t>เจ้าหน้าที่ของรัฐจะต้องปฏิบัติตามมาตรการที่กำหนดขึ้นตามกฎหมายหรือตามนโยบายของฝ่ายบริหารเพื่อว่าหลังจากลาออกจากตำแหน่งราชการแล้ว เจ้าหน้าที่ของรัฐจะต้องไม่ได้รับประโยชน์ที่ไม่สมควรได้จากหน่วยงานราชการที่ตนเคยปฏิบัติราชการอยู่ก่อน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กฎหมายที่กำหนดการกระทำที่เป็นการขัดกันระหว่างประโยชน์ส่วนบุคคลและประโยชน์ส่วนรวม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(1)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75" y="1470025"/>
          <a:ext cx="8858312" cy="42500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77905"/>
                <a:gridCol w="3751251"/>
                <a:gridCol w="3071834"/>
                <a:gridCol w="1357322"/>
              </a:tblGrid>
              <a:tr h="43501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ลำดับ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กฎหมาย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ผู้ถูกบังคับใช้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บทลงโทษ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2108162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1.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รัฐธรรมนูญแห่งราชอาณาจักรไทย</a:t>
                      </a:r>
                      <a:r>
                        <a:rPr lang="th-TH" sz="2000" baseline="0" dirty="0" smtClean="0"/>
                        <a:t> พุทธศักราช 2550</a:t>
                      </a:r>
                      <a:br>
                        <a:rPr lang="th-TH" sz="2000" baseline="0" dirty="0" smtClean="0"/>
                      </a:br>
                      <a:r>
                        <a:rPr lang="th-TH" sz="2000" baseline="0" dirty="0" smtClean="0"/>
                        <a:t>มาตรา 265 มาตรา 266</a:t>
                      </a:r>
                    </a:p>
                    <a:p>
                      <a:r>
                        <a:rPr lang="th-TH" sz="2000" baseline="0" dirty="0" smtClean="0"/>
                        <a:t>มาตรา 265 มาตรา 266 มาตรา 267 มาตรา 268</a:t>
                      </a:r>
                      <a:br>
                        <a:rPr lang="th-TH" sz="2000" baseline="0" dirty="0" smtClean="0"/>
                      </a:br>
                      <a:r>
                        <a:rPr lang="th-TH" sz="2000" baseline="0" dirty="0" smtClean="0"/>
                        <a:t>มาตรา 265 มาตรา 266 มาตรา 267 มาตรา 268 และมาตรา 284 วรรคสิบ</a:t>
                      </a:r>
                    </a:p>
                    <a:p>
                      <a:r>
                        <a:rPr lang="th-TH" sz="2000" baseline="0" dirty="0" smtClean="0"/>
                        <a:t>มาตรา 269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สมาชิกสภาผู้แทนราษฎร</a:t>
                      </a:r>
                      <a:r>
                        <a:rPr lang="th-TH" sz="2000" baseline="0" dirty="0" smtClean="0"/>
                        <a:t>,สมาชิกวุฒิสภา,นายกรัฐมนตรี,รัฐมนตรี,</a:t>
                      </a:r>
                      <a:br>
                        <a:rPr lang="th-TH" sz="2000" baseline="0" dirty="0" smtClean="0"/>
                      </a:br>
                      <a:r>
                        <a:rPr lang="th-TH" sz="2000" baseline="0" dirty="0" smtClean="0"/>
                        <a:t>ผู้บริหารท้องถิ่น,สมาชิกสภาท้องถิ่น</a:t>
                      </a:r>
                    </a:p>
                    <a:p>
                      <a:endParaRPr lang="th-TH" sz="2000" baseline="0" dirty="0" smtClean="0"/>
                    </a:p>
                    <a:p>
                      <a:r>
                        <a:rPr lang="th-TH" sz="2000" baseline="0" dirty="0" smtClean="0"/>
                        <a:t>นายกรัฐมนตรี และรัฐมนตรี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  <a:endParaRPr lang="th-TH" sz="20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2.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พระราชบัญญัติจัดการหุ้นส่วนและหุ้นของรัฐมนตรี </a:t>
                      </a:r>
                      <a:r>
                        <a:rPr lang="th-TH" sz="2000" baseline="0" dirty="0" smtClean="0"/>
                        <a:t> พ.ศ. 2543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/>
                        <a:t>นายกรัฐมนตรี และรัฐมนตรี</a:t>
                      </a:r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endParaRPr lang="th-TH" sz="20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3.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พระราชบัญญัติประกอบรัฐธรรมนูญว่าด้วยการป้องกันและปราบปรามการทุจริต</a:t>
                      </a:r>
                      <a:r>
                        <a:rPr lang="th-TH" sz="2000" baseline="0" dirty="0" smtClean="0"/>
                        <a:t> พ.ศ. 2542 แก้ไขเพิ่มเติม (ฉบับที่ 2)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400" dirty="0" smtClean="0">
                <a:solidFill>
                  <a:schemeClr val="bg1"/>
                </a:solidFill>
              </a:rPr>
              <a:t>กฎหมาย</a:t>
            </a:r>
            <a:r>
              <a:rPr lang="th-TH" sz="3200" dirty="0" smtClean="0">
                <a:solidFill>
                  <a:schemeClr val="bg1"/>
                </a:solidFill>
              </a:rPr>
              <a:t> ที่กำหนดการกระทำที่เป็นการขัดกันระหว่าง</a:t>
            </a:r>
            <a:r>
              <a:rPr lang="th-TH" sz="2800" dirty="0" smtClean="0">
                <a:solidFill>
                  <a:schemeClr val="bg1"/>
                </a:solidFill>
              </a:rPr>
              <a:t>ประโยชน์</a:t>
            </a:r>
            <a:r>
              <a:rPr lang="th-TH" sz="3200" dirty="0" smtClean="0">
                <a:solidFill>
                  <a:schemeClr val="bg1"/>
                </a:solidFill>
              </a:rPr>
              <a:t>ส่วนบุคคลและประโยชน์ส่วนรวม ผู้ถูกบังคับใช้และบทกำหนดโทษ (2)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75" y="1470025"/>
          <a:ext cx="8858312" cy="47682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77905"/>
                <a:gridCol w="3751251"/>
                <a:gridCol w="3071834"/>
                <a:gridCol w="1357322"/>
              </a:tblGrid>
              <a:tr h="43501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ลำดับ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กฎหมาย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ผู้ถูกบังคับใช้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บทลงโทษ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2108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มาตรา 100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เจ้าหน้าที่ของรัฐที่คณะกรรมการ</a:t>
                      </a:r>
                      <a:r>
                        <a:rPr lang="th-TH" sz="2000" baseline="0" dirty="0" smtClean="0"/>
                        <a:t> ป.ป.ช. ประกาศกำหนดตำแหน่ง (ปัจจุบันกำหนดตำแหน่งนายกรัฐมนตรี,รัฐมนตรี) การกระทำของคู่สมรสให้ถือว่าเป็นการกระทำของเจ้าหน้าที่ของรัฐ</a:t>
                      </a:r>
                      <a:endParaRPr lang="th-TH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เป็นความผิดฐานทุจริตต่อหน้าที่จำคุกไม่เกินสามปีหรือปรับไม่เกินหกหมื่นบาทหรือทั้งจำทั้งปรับ</a:t>
                      </a:r>
                      <a:endParaRPr lang="th-TH" sz="20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มาตรา 103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/>
                        <a:t>เจ้าหน้าที่ของรัฐ</a:t>
                      </a:r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เป็นความผิดฐานทุจริตต่อหน้าที่จำคุกไม่เกินสามปีหรือปรับไม่เกินหกหมื่นบาทหรือทั้งจำทั้งปรับ</a:t>
                      </a:r>
                    </a:p>
                    <a:p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(3)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75" y="1406525"/>
          <a:ext cx="8858312" cy="66323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77905"/>
                <a:gridCol w="3894127"/>
                <a:gridCol w="2928958"/>
                <a:gridCol w="1357322"/>
              </a:tblGrid>
              <a:tr h="44495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ลำดับ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กฎหมาย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ผู้ถูกบังคับใช้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บทลงโทษ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4863460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  4.</a:t>
                      </a:r>
                    </a:p>
                    <a:p>
                      <a:r>
                        <a:rPr lang="th-TH" sz="2000" dirty="0" smtClean="0"/>
                        <a:t>4.1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4.2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4.3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4.4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spc="-40" baseline="0" dirty="0" smtClean="0"/>
                        <a:t>กฎหมายเกี่ยวกับการจัดตั้งองค์กรปกครองส่วนท้องถิ่น</a:t>
                      </a:r>
                    </a:p>
                    <a:p>
                      <a:r>
                        <a:rPr lang="th-TH" sz="2000" spc="-40" baseline="0" dirty="0" smtClean="0"/>
                        <a:t>พระราชบัญญัติองค์การบริหารส่วนจังหวัด พ.ศ. 2540 แก้ไขเพิ่มเติมถึง (ฉบับที่ 4) พ.ศ. 2552 </a:t>
                      </a:r>
                      <a:br>
                        <a:rPr lang="th-TH" sz="2000" spc="-40" baseline="0" dirty="0" smtClean="0"/>
                      </a:br>
                      <a:r>
                        <a:rPr lang="th-TH" sz="2000" spc="-40" baseline="0" dirty="0" smtClean="0"/>
                        <a:t>                            มาตรา 11 </a:t>
                      </a:r>
                      <a:br>
                        <a:rPr lang="th-TH" sz="2000" spc="-40" baseline="0" dirty="0" smtClean="0"/>
                      </a:br>
                      <a:r>
                        <a:rPr lang="th-TH" sz="2000" spc="-40" baseline="0" dirty="0" smtClean="0"/>
                        <a:t>                            มาตรา </a:t>
                      </a:r>
                      <a:r>
                        <a:rPr lang="en-US" sz="2000" spc="-40" baseline="0" dirty="0" smtClean="0"/>
                        <a:t>36,37,37</a:t>
                      </a:r>
                      <a:r>
                        <a:rPr lang="th-TH" sz="2000" spc="-40" baseline="0" dirty="0" smtClean="0"/>
                        <a:t>/</a:t>
                      </a:r>
                      <a:r>
                        <a:rPr lang="en-US" sz="2000" spc="-40" baseline="0" dirty="0" smtClean="0"/>
                        <a:t>1</a:t>
                      </a:r>
                      <a:endParaRPr lang="th-TH" sz="2000" spc="-40" baseline="0" dirty="0" smtClean="0"/>
                    </a:p>
                    <a:p>
                      <a:r>
                        <a:rPr lang="th-TH" sz="2000" spc="-40" baseline="0" dirty="0" smtClean="0"/>
                        <a:t>พระราชบัญญัติเทศบาล พ.ศ. 2496 แก้ไขเพิ่มเติมถึง (ฉบับที่ 13) พ.ศ. 2552</a:t>
                      </a:r>
                    </a:p>
                    <a:p>
                      <a:r>
                        <a:rPr lang="th-TH" sz="2000" spc="-40" baseline="0" dirty="0" smtClean="0"/>
                        <a:t>                            มาตรา  </a:t>
                      </a:r>
                      <a:r>
                        <a:rPr lang="en-US" sz="2000" spc="-40" baseline="0" dirty="0" smtClean="0"/>
                        <a:t>18 </a:t>
                      </a:r>
                      <a:r>
                        <a:rPr lang="th-TH" sz="2000" spc="-40" baseline="0" dirty="0" smtClean="0"/>
                        <a:t>ทวิ</a:t>
                      </a:r>
                    </a:p>
                    <a:p>
                      <a:r>
                        <a:rPr lang="th-TH" sz="2000" spc="-40" baseline="0" dirty="0" smtClean="0"/>
                        <a:t>                            มาตรา </a:t>
                      </a:r>
                      <a:r>
                        <a:rPr lang="en-US" sz="2000" spc="-40" baseline="0" dirty="0" smtClean="0"/>
                        <a:t> 48  </a:t>
                      </a:r>
                      <a:r>
                        <a:rPr lang="th-TH" sz="2000" spc="-40" baseline="0" dirty="0" smtClean="0"/>
                        <a:t>จตุทศ</a:t>
                      </a:r>
                      <a:r>
                        <a:rPr lang="en-US" sz="2000" spc="-40" baseline="0" dirty="0" smtClean="0"/>
                        <a:t> </a:t>
                      </a:r>
                      <a:endParaRPr lang="th-TH" sz="2000" spc="-40" baseline="0" dirty="0" smtClean="0"/>
                    </a:p>
                    <a:p>
                      <a:endParaRPr lang="th-TH" sz="2000" spc="-40" baseline="0" dirty="0" smtClean="0"/>
                    </a:p>
                    <a:p>
                      <a:r>
                        <a:rPr lang="th-TH" sz="2000" spc="-60" baseline="0" dirty="0" smtClean="0"/>
                        <a:t>พระราชบัญญัติสภาตำบลและองค์การบริหารส่วนตำบล </a:t>
                      </a:r>
                      <a:r>
                        <a:rPr lang="th-TH" sz="2000" spc="-40" baseline="0" dirty="0" smtClean="0"/>
                        <a:t>พ.ศ. 2537 แก้ไขเพิ่มเติมถึง (ฉบับที่ 6) พ.ศ. 2552</a:t>
                      </a:r>
                    </a:p>
                    <a:p>
                      <a:r>
                        <a:rPr lang="th-TH" sz="2000" spc="-40" baseline="0" dirty="0" smtClean="0"/>
                        <a:t>                          มาตรา </a:t>
                      </a:r>
                      <a:r>
                        <a:rPr lang="en-US" sz="2000" spc="-40" baseline="0" dirty="0" smtClean="0"/>
                        <a:t>48 </a:t>
                      </a:r>
                      <a:r>
                        <a:rPr lang="th-TH" sz="2000" spc="-40" baseline="0" dirty="0" smtClean="0"/>
                        <a:t>ตรี</a:t>
                      </a:r>
                    </a:p>
                    <a:p>
                      <a:r>
                        <a:rPr lang="th-TH" sz="2000" spc="-40" baseline="0" dirty="0" smtClean="0"/>
                        <a:t>                           มาตรา </a:t>
                      </a:r>
                      <a:r>
                        <a:rPr lang="en-US" sz="2000" spc="-40" baseline="0" dirty="0" smtClean="0"/>
                        <a:t>64</a:t>
                      </a:r>
                      <a:r>
                        <a:rPr lang="th-TH" sz="2000" spc="-40" baseline="0" dirty="0" smtClean="0"/>
                        <a:t>/</a:t>
                      </a:r>
                      <a:r>
                        <a:rPr lang="en-US" sz="2000" spc="-40" baseline="0" dirty="0" smtClean="0"/>
                        <a:t>2</a:t>
                      </a:r>
                      <a:endParaRPr lang="th-TH" sz="2000" spc="-40" baseline="0" dirty="0" smtClean="0"/>
                    </a:p>
                    <a:p>
                      <a:r>
                        <a:rPr lang="th-TH" sz="2000" spc="-40" baseline="0" dirty="0" smtClean="0"/>
                        <a:t>พระราชบัญญัติระเบียบบริหารราชการเมืองพัทยา </a:t>
                      </a:r>
                      <a:br>
                        <a:rPr lang="th-TH" sz="2000" spc="-40" baseline="0" dirty="0" smtClean="0"/>
                      </a:br>
                      <a:r>
                        <a:rPr lang="th-TH" sz="2000" spc="-40" baseline="0" dirty="0" smtClean="0"/>
                        <a:t>พ.ศ. 2542 แก้ไขเพิ่มเติมถึง (ฉบับที่ 2) พ.ศ. 2552</a:t>
                      </a:r>
                    </a:p>
                    <a:p>
                      <a:r>
                        <a:rPr lang="th-TH" sz="2000" spc="-40" baseline="0" dirty="0" smtClean="0"/>
                        <a:t>                              มาตรา 18</a:t>
                      </a:r>
                    </a:p>
                    <a:p>
                      <a:r>
                        <a:rPr lang="th-TH" sz="2000" spc="-40" baseline="0" dirty="0" smtClean="0"/>
                        <a:t>                              มาตรา 49</a:t>
                      </a:r>
                    </a:p>
                    <a:p>
                      <a:endParaRPr lang="th-TH" sz="2000" spc="-4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สมาชิกสภาจังหวัด</a:t>
                      </a:r>
                    </a:p>
                    <a:p>
                      <a:r>
                        <a:rPr lang="th-TH" sz="2000" dirty="0" smtClean="0"/>
                        <a:t>ผู้บริหารองค์การบริหารส่วนจังหวัด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สมาชิกสภาเทศบาล</a:t>
                      </a:r>
                    </a:p>
                    <a:p>
                      <a:r>
                        <a:rPr lang="th-TH" sz="2000" dirty="0" smtClean="0"/>
                        <a:t>ผู้บริหารเทศบาล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สมาชิกสภา </a:t>
                      </a:r>
                      <a:r>
                        <a:rPr lang="th-TH" sz="2000" dirty="0" err="1" smtClean="0"/>
                        <a:t>อบต.</a:t>
                      </a:r>
                      <a:endParaRPr lang="th-TH" sz="2000" dirty="0" smtClean="0"/>
                    </a:p>
                    <a:p>
                      <a:r>
                        <a:rPr lang="th-TH" sz="2000" dirty="0" smtClean="0"/>
                        <a:t>ผู้บริหาร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baseline="0" dirty="0" err="1" smtClean="0"/>
                        <a:t>อบต.</a:t>
                      </a:r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สมาชิกสภาเมืองพัทยา</a:t>
                      </a:r>
                    </a:p>
                    <a:p>
                      <a:r>
                        <a:rPr lang="th-TH" sz="2000" dirty="0" smtClean="0"/>
                        <a:t>ผู้บริหารเมืองพัทยา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 พ้นจากตำแหน่ง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(4)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71438" y="1428750"/>
          <a:ext cx="9001156" cy="47444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8837"/>
                <a:gridCol w="3884331"/>
                <a:gridCol w="2999260"/>
                <a:gridCol w="1428728"/>
              </a:tblGrid>
              <a:tr h="44495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ลำดับ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กฎหมาย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ผู้ถูกบังคับใช้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pc="-80" baseline="0" dirty="0" smtClean="0"/>
                        <a:t>บทลงโทษ</a:t>
                      </a:r>
                      <a:endParaRPr lang="th-TH" sz="2000" spc="-80" baseline="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429946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4.5</a:t>
                      </a:r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spc="-40" baseline="0" dirty="0" smtClean="0"/>
                        <a:t>พระราชบัญญัติระเบียบบริหารราชการกรุงเทพมหานคร พ.ศ. 2528</a:t>
                      </a:r>
                      <a:br>
                        <a:rPr lang="th-TH" sz="2000" spc="-40" baseline="0" dirty="0" smtClean="0"/>
                      </a:br>
                      <a:r>
                        <a:rPr lang="th-TH" sz="2000" spc="-40" baseline="0" dirty="0" smtClean="0"/>
                        <a:t>                            มาตรา 22 , มาตรา 58 </a:t>
                      </a:r>
                      <a:br>
                        <a:rPr lang="th-TH" sz="2000" spc="-40" baseline="0" dirty="0" smtClean="0"/>
                      </a:br>
                      <a:r>
                        <a:rPr lang="th-TH" sz="2000" spc="-40" baseline="0" dirty="0" smtClean="0"/>
                        <a:t>                            มาตรา 51,มาตรา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spc="-70" baseline="0" dirty="0" smtClean="0"/>
                        <a:t>สมาชิกสภากรุงเทพมหานคร,สมาชิกสภาเขต</a:t>
                      </a:r>
                    </a:p>
                    <a:p>
                      <a:r>
                        <a:rPr lang="th-TH" sz="2000" dirty="0" smtClean="0"/>
                        <a:t>ผู้บริหารกรุงเทพมหานคร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AutoShape 2"/>
          <p:cNvSpPr>
            <a:spLocks noChangeArrowheads="1"/>
          </p:cNvSpPr>
          <p:nvPr/>
        </p:nvSpPr>
        <p:spPr bwMode="auto">
          <a:xfrm>
            <a:off x="304800" y="533400"/>
            <a:ext cx="8458200" cy="914400"/>
          </a:xfrm>
          <a:prstGeom prst="wedgeRoundRectCallout">
            <a:avLst>
              <a:gd name="adj1" fmla="val -43750"/>
              <a:gd name="adj2" fmla="val 7170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th-TH" sz="2800">
              <a:latin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2738" y="563563"/>
            <a:ext cx="8534400" cy="884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200" b="1" dirty="0">
                <a:solidFill>
                  <a:srgbClr val="0000CC"/>
                </a:solidFill>
                <a:latin typeface="Times New Roman" pitchFamily="18" charset="0"/>
                <a:cs typeface="IrisUPC" pitchFamily="34" charset="-34"/>
              </a:rPr>
              <a:t>แนวความคิดพื้นฐาน </a:t>
            </a:r>
            <a:r>
              <a:rPr lang="en-US" sz="5200" b="1" dirty="0">
                <a:solidFill>
                  <a:srgbClr val="0000CC"/>
                </a:solidFill>
                <a:latin typeface="Times New Roman" pitchFamily="18" charset="0"/>
                <a:cs typeface="IrisUPC" pitchFamily="34" charset="-34"/>
              </a:rPr>
              <a:t>: </a:t>
            </a:r>
            <a:r>
              <a:rPr lang="th-TH" sz="5200" b="1" dirty="0">
                <a:solidFill>
                  <a:srgbClr val="0000CC"/>
                </a:solidFill>
                <a:latin typeface="Times New Roman" pitchFamily="18" charset="0"/>
                <a:cs typeface="IrisUPC" pitchFamily="34" charset="-34"/>
              </a:rPr>
              <a:t>ประโยชน์สาธารณะ</a:t>
            </a: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179388" y="1889125"/>
            <a:ext cx="89646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IrisUPC" pitchFamily="34" charset="-34"/>
              </a:rPr>
              <a:t>     </a:t>
            </a:r>
            <a:r>
              <a:rPr lang="th-TH" sz="4000" b="1">
                <a:latin typeface="Times New Roman" pitchFamily="18" charset="0"/>
                <a:cs typeface="IrisUPC" pitchFamily="34" charset="-34"/>
              </a:rPr>
              <a:t>- รัฐโดยองค์กรของรัฐหรือเจ้าหน้าที่ของรัฐเป็นผู้ดูแล</a:t>
            </a:r>
            <a:br>
              <a:rPr lang="th-TH" sz="4000" b="1">
                <a:latin typeface="Times New Roman" pitchFamily="18" charset="0"/>
                <a:cs typeface="IrisUPC" pitchFamily="34" charset="-34"/>
              </a:rPr>
            </a:br>
            <a:r>
              <a:rPr lang="th-TH" sz="4000" b="1">
                <a:latin typeface="Times New Roman" pitchFamily="18" charset="0"/>
                <a:cs typeface="IrisUPC" pitchFamily="34" charset="-34"/>
              </a:rPr>
              <a:t>       รักษาประโยชน์ส่วนรวมหรือประโยชน์สาธารณะ</a:t>
            </a:r>
          </a:p>
          <a:p>
            <a:pPr>
              <a:spcBef>
                <a:spcPct val="50000"/>
              </a:spcBef>
              <a:defRPr/>
            </a:pPr>
            <a:r>
              <a:rPr lang="th-TH" sz="4000" b="1">
                <a:latin typeface="Times New Roman" pitchFamily="18" charset="0"/>
                <a:cs typeface="IrisUPC" pitchFamily="34" charset="-34"/>
              </a:rPr>
              <a:t>     - แต่ในกรณีที่ประโยชน์ส่วนตัวของเอกชนไม่สอดคล้อง</a:t>
            </a:r>
            <a:br>
              <a:rPr lang="th-TH" sz="4000" b="1">
                <a:latin typeface="Times New Roman" pitchFamily="18" charset="0"/>
                <a:cs typeface="IrisUPC" pitchFamily="34" charset="-34"/>
              </a:rPr>
            </a:br>
            <a:r>
              <a:rPr lang="th-TH" sz="4000" b="1">
                <a:latin typeface="Times New Roman" pitchFamily="18" charset="0"/>
                <a:cs typeface="IrisUPC" pitchFamily="34" charset="-34"/>
              </a:rPr>
              <a:t>       กับประโยชน์สาธารณะจะต้องให้ประโยชน์สาธารณะ</a:t>
            </a:r>
            <a:br>
              <a:rPr lang="th-TH" sz="4000" b="1">
                <a:latin typeface="Times New Roman" pitchFamily="18" charset="0"/>
                <a:cs typeface="IrisUPC" pitchFamily="34" charset="-34"/>
              </a:rPr>
            </a:br>
            <a:r>
              <a:rPr lang="th-TH" sz="4000" b="1">
                <a:latin typeface="Times New Roman" pitchFamily="18" charset="0"/>
                <a:cs typeface="IrisUPC" pitchFamily="34" charset="-34"/>
              </a:rPr>
              <a:t>       อยู่เหนือประโยชน์ส่วนตัวของเอกชน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(5)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71438" y="1428750"/>
          <a:ext cx="9001156" cy="39566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8837"/>
                <a:gridCol w="3884331"/>
                <a:gridCol w="2999260"/>
                <a:gridCol w="1428728"/>
              </a:tblGrid>
              <a:tr h="36847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ลำดับ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กฎหมาย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ผู้ถูกบังคับใช้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pc="-80" baseline="0" dirty="0" smtClean="0"/>
                        <a:t>บทกำหนดลงโทษ</a:t>
                      </a:r>
                      <a:endParaRPr lang="th-TH" sz="2000" spc="-80" baseline="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56045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5.</a:t>
                      </a:r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r>
                        <a:rPr lang="th-TH" sz="2000" dirty="0" smtClean="0"/>
                        <a:t>6.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spc="-40" baseline="0" dirty="0" smtClean="0"/>
                        <a:t>พระราชบัญญัติคุณสมบัติมาตรฐานสำหรับกรรมการและพนักงานของรัฐ  รัฐวิสาหกิจ พ.ศ. 2518 แก้ไขเพิ่มเติมจนถึง(ฉบับที่ </a:t>
                      </a:r>
                      <a:r>
                        <a:rPr lang="en-US" sz="2000" spc="-40" baseline="0" dirty="0" smtClean="0"/>
                        <a:t>6</a:t>
                      </a:r>
                      <a:r>
                        <a:rPr lang="th-TH" sz="2000" spc="-40" baseline="0" dirty="0" smtClean="0"/>
                        <a:t> </a:t>
                      </a:r>
                      <a:r>
                        <a:rPr lang="en-US" sz="2000" spc="-40" baseline="0" dirty="0" smtClean="0"/>
                        <a:t> </a:t>
                      </a:r>
                      <a:r>
                        <a:rPr lang="th-TH" sz="2000" spc="-40" baseline="0" dirty="0" smtClean="0"/>
                        <a:t>) พ.ศ. </a:t>
                      </a:r>
                      <a:r>
                        <a:rPr lang="en-US" sz="2000" spc="-40" baseline="0" dirty="0" smtClean="0"/>
                        <a:t>2550</a:t>
                      </a:r>
                      <a:endParaRPr lang="th-TH" sz="2000" spc="-40" baseline="0" dirty="0" smtClean="0"/>
                    </a:p>
                    <a:p>
                      <a:r>
                        <a:rPr lang="th-TH" sz="2000" spc="-40" baseline="0" dirty="0" smtClean="0"/>
                        <a:t>   มาตรา</a:t>
                      </a:r>
                      <a:r>
                        <a:rPr lang="en-US" sz="2000" spc="-40" baseline="0" dirty="0" smtClean="0"/>
                        <a:t>5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8</a:t>
                      </a:r>
                      <a:r>
                        <a:rPr lang="th-TH" sz="2000" spc="-40" baseline="0" dirty="0" smtClean="0"/>
                        <a:t>)</a:t>
                      </a:r>
                      <a:r>
                        <a:rPr lang="en-US" sz="2000" spc="-40" baseline="0" dirty="0" smtClean="0"/>
                        <a:t>,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9</a:t>
                      </a:r>
                      <a:r>
                        <a:rPr lang="th-TH" sz="2000" spc="-40" baseline="0" dirty="0" smtClean="0"/>
                        <a:t>)</a:t>
                      </a:r>
                      <a:r>
                        <a:rPr lang="en-US" sz="2000" spc="-40" baseline="0" dirty="0" smtClean="0"/>
                        <a:t>,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10</a:t>
                      </a:r>
                      <a:r>
                        <a:rPr lang="th-TH" sz="2000" spc="-40" baseline="0" dirty="0" smtClean="0"/>
                        <a:t>)</a:t>
                      </a:r>
                    </a:p>
                    <a:p>
                      <a:r>
                        <a:rPr lang="th-TH" sz="2000" spc="-40" baseline="0" dirty="0" smtClean="0"/>
                        <a:t>    มาตรา  </a:t>
                      </a:r>
                      <a:r>
                        <a:rPr lang="en-US" sz="2000" spc="-40" baseline="0" dirty="0" smtClean="0"/>
                        <a:t>8 </a:t>
                      </a:r>
                      <a:r>
                        <a:rPr lang="th-TH" sz="2000" spc="-40" baseline="0" dirty="0" smtClean="0"/>
                        <a:t>ตรี  (</a:t>
                      </a:r>
                      <a:r>
                        <a:rPr lang="en-US" sz="2000" spc="-40" baseline="0" dirty="0" smtClean="0"/>
                        <a:t>12</a:t>
                      </a:r>
                      <a:r>
                        <a:rPr lang="th-TH" sz="2000" spc="-40" baseline="0" dirty="0" smtClean="0"/>
                        <a:t>)</a:t>
                      </a:r>
                    </a:p>
                    <a:p>
                      <a:r>
                        <a:rPr lang="th-TH" sz="2000" spc="-40" baseline="0" dirty="0" smtClean="0"/>
                        <a:t>พระราชบัญญัติธนาคารแห่งประเทศไทย พ.ศ. 2485 ซึ่งแก้ไขเพิ่มเติมโดยพระราชบัญญัติธนาคารแห่งประเทศไทย (ฉบับที่ 4) พ.ศ. 2551</a:t>
                      </a:r>
                    </a:p>
                    <a:p>
                      <a:r>
                        <a:rPr lang="th-TH" sz="2000" spc="-40" baseline="0" dirty="0" smtClean="0"/>
                        <a:t>    มาตรา </a:t>
                      </a:r>
                      <a:r>
                        <a:rPr lang="en-US" sz="2000" spc="-40" baseline="0" dirty="0" smtClean="0"/>
                        <a:t>18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6</a:t>
                      </a:r>
                      <a:r>
                        <a:rPr lang="th-TH" sz="2000" spc="-40" baseline="0" dirty="0" smtClean="0"/>
                        <a:t>)</a:t>
                      </a:r>
                      <a:r>
                        <a:rPr lang="en-US" sz="2000" spc="-40" baseline="0" dirty="0" smtClean="0"/>
                        <a:t>,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7</a:t>
                      </a:r>
                      <a:r>
                        <a:rPr lang="th-TH" sz="2000" spc="-40" baseline="0" dirty="0" smtClean="0"/>
                        <a:t>)</a:t>
                      </a:r>
                    </a:p>
                    <a:p>
                      <a:r>
                        <a:rPr lang="th-TH" sz="2000" spc="-40" baseline="0" dirty="0" smtClean="0"/>
                        <a:t>    มาตรา </a:t>
                      </a:r>
                      <a:r>
                        <a:rPr lang="en-US" sz="2000" spc="-40" baseline="0" dirty="0" smtClean="0"/>
                        <a:t>28</a:t>
                      </a:r>
                      <a:r>
                        <a:rPr lang="th-TH" sz="2000" spc="-40" baseline="0" dirty="0" smtClean="0"/>
                        <a:t>/</a:t>
                      </a:r>
                      <a:r>
                        <a:rPr lang="en-US" sz="2000" spc="-40" baseline="0" dirty="0" smtClean="0"/>
                        <a:t>17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8</a:t>
                      </a:r>
                      <a:r>
                        <a:rPr lang="th-TH" sz="2000" spc="-40" baseline="0" dirty="0" smtClean="0"/>
                        <a:t>)</a:t>
                      </a:r>
                      <a:r>
                        <a:rPr lang="en-US" sz="2000" spc="-40" baseline="0" dirty="0" smtClean="0"/>
                        <a:t>,</a:t>
                      </a:r>
                      <a:r>
                        <a:rPr lang="th-TH" sz="2000" spc="-40" baseline="0" dirty="0" smtClean="0"/>
                        <a:t>(</a:t>
                      </a:r>
                      <a:r>
                        <a:rPr lang="en-US" sz="2000" spc="-40" baseline="0" dirty="0" smtClean="0"/>
                        <a:t>9</a:t>
                      </a:r>
                      <a:r>
                        <a:rPr lang="th-TH" sz="2000" spc="-4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กรรมการ</a:t>
                      </a:r>
                    </a:p>
                    <a:p>
                      <a:r>
                        <a:rPr lang="th-TH" sz="2000" dirty="0" smtClean="0"/>
                        <a:t>ผู้บริหาร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กรรมการ</a:t>
                      </a:r>
                    </a:p>
                    <a:p>
                      <a:r>
                        <a:rPr lang="th-TH" sz="2000" dirty="0" smtClean="0"/>
                        <a:t>ผู้ว่าการ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r>
                        <a:rPr lang="th-TH" sz="2000" dirty="0" smtClean="0"/>
                        <a:t>พ้นจากตำแหน่ง</a:t>
                      </a:r>
                    </a:p>
                    <a:p>
                      <a:r>
                        <a:rPr lang="th-TH" sz="2000" dirty="0" smtClean="0"/>
                        <a:t> พ้นจากตำแหน่ง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114300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bg1"/>
                </a:solidFill>
              </a:rPr>
              <a:t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</a:t>
            </a:r>
            <a:r>
              <a:rPr lang="en-US" sz="3200" dirty="0" smtClean="0">
                <a:solidFill>
                  <a:schemeClr val="bg1"/>
                </a:solidFill>
              </a:rPr>
              <a:t>6</a:t>
            </a:r>
            <a:r>
              <a:rPr lang="th-TH" sz="3200" dirty="0" smtClean="0">
                <a:solidFill>
                  <a:schemeClr val="bg1"/>
                </a:solidFill>
              </a:rPr>
              <a:t>)</a:t>
            </a:r>
            <a:endParaRPr lang="th-TH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71438" y="1428750"/>
          <a:ext cx="9001156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8837"/>
                <a:gridCol w="3884331"/>
                <a:gridCol w="2999260"/>
                <a:gridCol w="1428728"/>
              </a:tblGrid>
              <a:tr h="36847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ลำดับ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กฎหมาย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ผู้ถูกบังคับใช้</a:t>
                      </a:r>
                      <a:endParaRPr lang="th-TH" sz="20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pc="-80" baseline="0" dirty="0" smtClean="0"/>
                        <a:t>บทกำหนดลงโทษ</a:t>
                      </a:r>
                      <a:endParaRPr lang="th-TH" sz="2000" spc="-80" baseline="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5604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 smtClean="0"/>
                    </a:p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spc="-40" baseline="0" dirty="0" smtClean="0"/>
                        <a:t>ประมวลจริยธรรมของเจ้าหน้าที่ของรัฐทุกประเภท ตามรัฐธรรมนูญแห่งราชอาณาจักรไทย พ.ศ.๒๕๕๐ มาตรา ๒๗๙  ซึ่งผู้ตรวจการแผ่นดินซึ่งผู้ตรวจการแผ่นดินได้ใช้อำนาจตามมาตรา ๒๘๐ กำหนดให้ทุกหน่วยงานนำเรื่องการการกระทำที่เป็นการขัดกันระหว่างประโยชน์ส่วนบุคคลและประโยชน์ส่วนรวมซึ่งเป็น๑ ใน ๙ ของค่านิยมหลักที่ผู้ตรวจการแผ่นดินกำหนดไปกำหนดไว้เป็นส่วนหนึ่งของประมวลจริยธรรมด้วย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เจ้าหน้าที่ของรัฐ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ผิดวินัยและถอดถอนออกจากตำแหน่งกรณีผู้ดำรงตำแหน่งระดับสูงและนักการเมืองระดับชาติกระทำผิดจริยธรรมอย่างร้ายแรง</a:t>
                      </a:r>
                    </a:p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ผลการดำเนินการ(๑)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smtClean="0"/>
              <a:t>๑. คำวินิจฉัยศาลรัฐธรรมนูญ ที่ ๑๒</a:t>
            </a:r>
            <a:r>
              <a:rPr lang="en-US" sz="2800" smtClean="0">
                <a:cs typeface="Cordia New" pitchFamily="34" charset="-34"/>
              </a:rPr>
              <a:t>- </a:t>
            </a:r>
            <a:r>
              <a:rPr lang="th-TH" sz="2800" smtClean="0"/>
              <a:t>๑๔/๒๕๕๓  วันที่ ๓ พฤศจิกายน ๒๕๕๓  ลงวันที่ ๓ พฤศจิกายน ๒๕๕๓  วินิจฉัย ให้สมาชิกสภาสภาผู้แทนราษฎรสิ้นสุดลง นับแต่วันที่ศาลรัฐธรรมนูญมีคำวินิจฉัยจำนวน ๖ คน  เนื่องจาก 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๑.๑  กระทำการอันเป็นการต้องห้ามตามรัฐธรรมนูญแห่งราชอาณาจักรไทย  มาตรา ๒๖๕ วรรคหนึ่ง (๒) จำนวน ๓ คน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 ๑.๒ กระทำการอันเป็นการต้องห้ามตามรัฐธรรมนูญแห่งราชอาณาจักรไทย  มาตรา ๒๖๕ วรรคหนึ่ง (๒)และวรรคสาม จำนวน ๒  คน 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 ๑.๓ กระทำการอันเป็นการต้องห้ามตามรัฐธรรมนูญแห่งราชอาณาจักรไทย  มาตรา ๒๖๕ วรรคหนึ่ง(๔) ประกอบมาตรา ๔๘ จำนวน ๑ คน </a:t>
            </a:r>
            <a:r>
              <a:rPr lang="th-TH" smtClean="0"/>
              <a:t>  </a:t>
            </a:r>
          </a:p>
          <a:p>
            <a:pPr>
              <a:buFont typeface="Arial" charset="0"/>
              <a:buNone/>
            </a:pPr>
            <a:endParaRPr lang="th-TH" smtClean="0"/>
          </a:p>
          <a:p>
            <a:endParaRPr lang="th-TH" smtClean="0"/>
          </a:p>
          <a:p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ผลการดำเนินการ(๒)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h-TH" smtClean="0"/>
              <a:t> ๒. คำวินิจฉัยศาลรัฐธรรมนูญ ที่ ๙/๒๕๕๑ ลงวันที่ ๙ กรกฎาคม ๒๕๕๑ วินิจฉัยให้รัฐมนตรีว่าการกระทรวงสาธารณสุขสิ้นสุดลงเมื่อพ้นกำหนดสามสิบวันนับแต่วันที่ได้รับแต่งตั้งเป็นรัฐมนตรี  ตามรัฐธรรมนูญแห่งราชอาณาจักรไทย มาตรา ๑๘๒  วรรคหนึ่ง(๗) ประกอบมาตรา ๒๖๙ เนื่องจาก คู่สมรสถือหุ้นในบริษัทจำกัดเกินกว่าร้อยละห้า โดยรัฐมนตรีมิได้แจ้งให้ประธานกรรมการ ป.ป.ช.ทราบภายในสามสิบวันนับแต่วันที่ได้รับแต่งตั้งและมิได้โอนหุ้นในบริษัทให้นิติบุคลซึ่งจัดการทรัพย์สินเพื่อประโยชน์ของผู้อื่นให้บริหารหรือจัดการแท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ผลการดำเนินการ(๓)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h-TH" smtClean="0"/>
              <a:t> </a:t>
            </a:r>
            <a:r>
              <a:rPr lang="th-TH" sz="2800" smtClean="0"/>
              <a:t>๓.การวินิจฉัยให้นักการเมืองท้องถิ่นพ้นจากตำแหน่งเพราะการกระทำที่เป็นการขัดกันระหว่างประโยชน์ส่วนบุคคลและประโยชน์ส่วนรวม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๓.๑ กรณีฝ่าฝืนบทบัญญัติตามมาตรา 265 มาตรา 266 มาตรา 267 มาตรา 268 และมาตรา 284 วรรคสิบ แห่งรัฐธรรมนูญแห่งราชอาณาจักรไทย พ.ศ. ๒๕๕๐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     ( ๑) ผู้ว่าราชการจังหวัดนครราชสีมา สั่งให้นายก อบต.เมืองพลับพลา และนายก อบต.ท่าอ่าง พ้นจากตำแหน่ง เนื่องจากเป็นหุ้นส่วนผู้จัดการในห้างหุ้นส่วนจำกัด ซึ่งเป็นการกระทำที่ขัดต่อมาตรา ๒๖๗ ประกอบมาตรา ๒๘๔ วรรคสิบของรัฐธรรมนูญแห่งราชอาณาจักรไทย  พ.ศ. ๒๕๕๐ จึงเป็นการฝ่าฝืนต่อความสบเรียบร้อยตามมาตรา ๙๒ แห่ง พ.ร.บ.สภาตำบลและองค์การบริหารส่วนตำบล พ.ศ. ๒๕๓๗ แก้ไขเพิ่มเติมถึง(ฉบับที่ ๕) พ.ศ. ๒๕๔๖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ผลการดำเนินการ(๔)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h-TH" smtClean="0"/>
              <a:t> (๒)  ผู้ว่าราชการจังหวัดกาญจนบุรีได้สั่งให้นายก อบต.พังตรุ จ.กาญจนบุรี พ้นจากตำแหน่ง เนื่องจากเป็นกรรมการผู้มีอำนาจลงนามผูกพัน บริษัท เหมืองศิลาสยาม จำกัด โดยบริษัทดังกล่าวเป็นผู้ถือประทานบัตรของกระทรวงอุตสาหกรรม ซึ่งเป็นการกระทำที่ขัดต่อมาตรา ๒๖๗ ประกอบมาตรา ๒๘๔ วรรคสิบของรัฐธรรมนูญแห่งราชอาณาจักรไทย  พ.ศ. ๒๕๕๐ จึงเป็นการฝ่าฝืนต่อความสบเรียบร้อยตามมาตรา ๙๒ แห่ง พ.ร.บ.สภาตำบลและองค์การบริหารส่วนตำบล พ.ศ. ๒๕๓๗ แก้ไขเพิ่มเติมถึง(ฉบับที่ ๕) พ.ศ. ๒๕๔๖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ผลการดำเนินการ(๕)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h-TH" smtClean="0"/>
              <a:t>(๓.) รัฐมนตรีว่าการกระทรวงมหาดไทยได้สั่งให้นายกเทศมนตรีเมืองคง จังหวัดนครราชสีมาและนายกเทศมนตรีเมืองกาฬสินธุ์พ้นจากตำแหน่งเนื่องจากเป็นผู้ถือหุ้นและเป็นหุ้นส่วนผู้จัดการในห้างหุ้นส่วนจำกัด ซึ่งเป็นการกระทำที่ขัดต่อมาตรา ๒๖๗ ประกอบมาตรา ๒๘๔ วรรคสิบของรัฐธรรมนูญแห่งราชอาณาจักรไทย  พ.ศ. ๒๕๕๐ จึงเป็นการฝ่าฝืนต่อความสบเรียบร้อยตามมาตรา ๗๓แห่ง พ.ร.บ.เทศบาล ๒๔๙๖แก้ไขเพิ่มเติมถึง(ฉบับที่ ๑๓) พ.ศ. ๒๕๔๖</a:t>
            </a:r>
          </a:p>
          <a:p>
            <a:pPr>
              <a:buFont typeface="Arial" charset="0"/>
              <a:buNone/>
            </a:pPr>
            <a:r>
              <a:rPr lang="th-TH" smtClean="0"/>
              <a:t/>
            </a:r>
            <a:br>
              <a:rPr lang="th-TH" smtClean="0"/>
            </a:b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ผลการดำเนินการ(๖)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h-TH" smtClean="0"/>
              <a:t>๓.๒ กรณีฝ่าฝืนบทบัญญัติของกฎหมายจัดตั้งองค์กรปกครองส่วนท้องถิ่น</a:t>
            </a:r>
          </a:p>
          <a:p>
            <a:pPr>
              <a:buFont typeface="Arial" charset="0"/>
              <a:buNone/>
            </a:pPr>
            <a:r>
              <a:rPr lang="th-TH" smtClean="0"/>
              <a:t>  (๑) นายกเทศมนตรีเมืองกำแพงเพชรจัดซื้อพัสดุจากบริษัทตนเองที่ตนเองเป็นกรรมการบริษัท</a:t>
            </a:r>
          </a:p>
          <a:p>
            <a:pPr>
              <a:buFont typeface="Arial" charset="0"/>
              <a:buNone/>
            </a:pPr>
            <a:r>
              <a:rPr lang="th-TH" smtClean="0"/>
              <a:t>  (๒) สมาชิกสภาเทศบาลตำบลหนองกี่ เป็นหุ้นส่วนผู้จัดการบริษัทที่เป็นคู่สัญญากับเทศบาลตำบลหนองกี่</a:t>
            </a:r>
          </a:p>
          <a:p>
            <a:pPr>
              <a:buFont typeface="Arial" charset="0"/>
              <a:buNone/>
            </a:pPr>
            <a:r>
              <a:rPr lang="th-TH" smtClean="0"/>
              <a:t>  (๓) สมาชิกสภาเทศบาลซึ่งเป็นหุ้นส่วนผู้จัดการบริษัทเข้าซื้อซองสอบราคาและยื่นซองสอบราคาในเทศบาลที่ตนเองเป็นสมาชิก</a:t>
            </a:r>
          </a:p>
          <a:p>
            <a:pPr>
              <a:buFont typeface="Arial" charset="0"/>
              <a:buNone/>
            </a:pPr>
            <a:endParaRPr lang="th-TH" smtClean="0"/>
          </a:p>
          <a:p>
            <a:pPr>
              <a:buFont typeface="Arial" charset="0"/>
              <a:buNone/>
            </a:pPr>
            <a:r>
              <a:rPr lang="th-TH" smtClean="0"/>
              <a:t>   </a:t>
            </a:r>
          </a:p>
          <a:p>
            <a:pPr>
              <a:buFont typeface="Arial" charset="0"/>
              <a:buNone/>
            </a:pPr>
            <a:r>
              <a:rPr lang="th-TH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smtClean="0"/>
              <a:t>ปัญหาและอุปสรรคในการป้องกันและปราบปรามการกระทำที่เป็นขัดกันระหว่างประโยชน์ส่วนบุคคลและประโยชน์ส่วนรวม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smtClean="0"/>
              <a:t>สังคมไทยยอมรับการกระทำที่เป็นการทุจริตต่อหน้าที่ซึ่งมีระดับความร้ายแรงมากกว่าการกระทำที่เป็นขัดกันระหว่างประโยชน์ส่วนบุคคลและประโยชน์ส่วนรวม</a:t>
            </a:r>
          </a:p>
          <a:p>
            <a:r>
              <a:rPr lang="th-TH" sz="2800" smtClean="0"/>
              <a:t>เอแบคโพลล์แถลงผลการสำรวจทัศนคติของคนไทย ซึ่งสำรวจกลุ่มตัวอย่าง จาก ๒๘ จังหวัด จำนวน ๓,๙๗๑ ตัวอย่าง ระหว่างวันที่ ๔ มกราคม ๒๕๕๔-๕ กุมภาพันธ์ ๒๕๕๔ พบว่าแนวโน้มของประชาชนที่ยอมรับรัฐบาล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ทุจริตคอรัปชั่นแต่ทำให้ประเทศชาติรุ่งเรือง ประชาชนอยู่ดีกินดี ตนเองได้ประโยชน์ยังคงสูงอยู่จากร้อยละ 63.2 ในปี 2551 มาอยู่ที่ร้อยละ 64.0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ในการสำรวจครั้งล่าสุด</a:t>
            </a:r>
          </a:p>
          <a:p>
            <a:endParaRPr lang="th-TH" smtClean="0"/>
          </a:p>
          <a:p>
            <a:pPr>
              <a:buFont typeface="Arial" charset="0"/>
              <a:buNone/>
            </a:pPr>
            <a:r>
              <a:rPr lang="th-TH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ผลการดำเนินการ(๗)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คำพิพากษาศาลฎีกาแผนกคดีอาญาของผู้ดำรงตำแหน่งทางการเมือง คดีหมายเลขดำที่ อม.๑/๒๕๕๐ คดีหมายเลขแดงที่ อม.๑/๒๕๕๐ พิพากษาจำคุกอดีตนายกรัฐมนตรี ๒ ปี เนื่องจากมีความผิดตามพระราชบัญญัติประกอบรัฐธรรมนูญว่าด้วยการป้องกันและปราบปรามการทุจริต พ.ศ. ๒๕๔๒ มาตรา ๑๐๐(๑) และมาตรา ๑๒๒ วรรคหนึ่ง เพราะขณะที่ดำรงตำแหน่งนายกรัฐมนตรี คู่สมรสได้เข้าไปเป็นคู่สัญญากับกองทุนเพื่อการฟื้นฟูและพัฒนาระบบสถาบันการเงิน ซึ่งเป็นหน่วยงานของรัฐที่อยู่ภายใต้การกำกับดูแลของนายกรัฐมนตรี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AutoShape 2"/>
          <p:cNvSpPr>
            <a:spLocks noChangeArrowheads="1"/>
          </p:cNvSpPr>
          <p:nvPr/>
        </p:nvSpPr>
        <p:spPr bwMode="auto">
          <a:xfrm>
            <a:off x="381000" y="552450"/>
            <a:ext cx="8534400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Angsana New" pitchFamily="18" charset="-34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723900"/>
            <a:ext cx="83820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0000"/>
                </a:solidFill>
                <a:latin typeface="Times New Roman" pitchFamily="18" charset="0"/>
                <a:cs typeface="KodchiangUPC" pitchFamily="18" charset="-34"/>
              </a:rPr>
              <a:t>ความสัมพันธ์ระหว่างเจ้าหน้าที่ของรัฐกับรัฐ</a:t>
            </a: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0" y="2000250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สถานะของเจ้าหน้าที่ของรัฐนั้นมีความสัมพันธ์กับรัฐ 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2</a:t>
            </a: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 สถานะ</a:t>
            </a:r>
          </a:p>
          <a:p>
            <a:pPr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สถานะหนึ่ง</a:t>
            </a:r>
            <a:r>
              <a:rPr lang="th-TH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  </a:t>
            </a:r>
            <a:r>
              <a:rPr lang="th-TH" sz="4400" b="1" dirty="0">
                <a:solidFill>
                  <a:schemeClr val="hlink"/>
                </a:solidFill>
                <a:latin typeface="Angsana New" pitchFamily="18" charset="-34"/>
                <a:cs typeface="KodchiangUPC" pitchFamily="18" charset="-34"/>
              </a:rPr>
              <a:t>คือ เจ้าหน้าที่ของรัฐที่ปฏิบัติงานตามอำนาจหน้าที่</a:t>
            </a:r>
            <a:br>
              <a:rPr lang="th-TH" sz="4400" b="1" dirty="0">
                <a:solidFill>
                  <a:schemeClr val="hlink"/>
                </a:solidFill>
                <a:latin typeface="Angsana New" pitchFamily="18" charset="-34"/>
                <a:cs typeface="KodchiangUPC" pitchFamily="18" charset="-34"/>
              </a:rPr>
            </a:br>
            <a:r>
              <a:rPr lang="th-TH" sz="4400" b="1" dirty="0">
                <a:solidFill>
                  <a:schemeClr val="hlink"/>
                </a:solidFill>
                <a:latin typeface="Angsana New" pitchFamily="18" charset="-34"/>
                <a:cs typeface="KodchiangUPC" pitchFamily="18" charset="-34"/>
              </a:rPr>
              <a:t>                  ซึ่งเป็นบุคคลที่ทำงานให้กับรัฐหรือตัวแทนของรัฐ</a:t>
            </a:r>
            <a:r>
              <a:rPr lang="th-TH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กับอีกสถานะหนึ่ง</a:t>
            </a:r>
            <a:r>
              <a:rPr lang="th-TH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KodchiangUPC" pitchFamily="18" charset="-34"/>
              </a:rPr>
              <a:t> </a:t>
            </a:r>
            <a:r>
              <a:rPr lang="th-TH" sz="4400" b="1" dirty="0">
                <a:solidFill>
                  <a:schemeClr val="hlink"/>
                </a:solidFill>
                <a:latin typeface="Angsana New" pitchFamily="18" charset="-34"/>
                <a:cs typeface="KodchiangUPC" pitchFamily="18" charset="-34"/>
              </a:rPr>
              <a:t>คือเจ้าหน้าที่ของรัฐซึ่งเป็นเอกชนคนหนึ่ง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สาเหตุของปัญหา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smtClean="0"/>
              <a:t>ความไม่สัมพันธ์กันระหว่างปทัสถานทางกฎหมาย(</a:t>
            </a:r>
            <a:r>
              <a:rPr lang="en-US" sz="2800" smtClean="0">
                <a:cs typeface="Cordia New" pitchFamily="34" charset="-34"/>
              </a:rPr>
              <a:t>Legal norms</a:t>
            </a:r>
            <a:r>
              <a:rPr lang="th-TH" sz="2800" smtClean="0"/>
              <a:t>) กับ ปทัสถานทางสังคม (</a:t>
            </a:r>
            <a:r>
              <a:rPr lang="en-US" sz="2800" smtClean="0">
                <a:cs typeface="Cordia New" pitchFamily="34" charset="-34"/>
              </a:rPr>
              <a:t>Social norms</a:t>
            </a:r>
            <a:r>
              <a:rPr lang="th-TH" sz="2800" smtClean="0"/>
              <a:t>)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ก่อนสนธิสัญญาบาวริ่ง( ๑๘ เมษายน ๒๓๙๘) ไทยนำเข้าวัฒนธรรมและกฎหมายจากประเทศอินเดีย ผ่านมอญและเขมร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 -วัฒนธรรม   ฮินดู – พุทธ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  -กฎหมาย   พระธรรมศาสตร์และพระไอยการต่างๆ</a:t>
            </a:r>
          </a:p>
          <a:p>
            <a:pPr>
              <a:buFont typeface="Arial" charset="0"/>
              <a:buNone/>
            </a:pPr>
            <a:r>
              <a:rPr lang="th-TH" sz="2800" smtClean="0"/>
              <a:t>      ความสัมพันธ์ของคนในสังคมสัมพันธ์ในแนวดิ่ง(</a:t>
            </a:r>
            <a:r>
              <a:rPr lang="en-US" sz="2800" smtClean="0">
                <a:cs typeface="Cordia New" pitchFamily="34" charset="-34"/>
              </a:rPr>
              <a:t>Vertical Social Affiliation</a:t>
            </a:r>
            <a:r>
              <a:rPr lang="th-TH" sz="2800" smtClean="0"/>
              <a:t>)หรือ ตามลำดับชั้น(</a:t>
            </a:r>
            <a:r>
              <a:rPr lang="en-US" sz="2800" smtClean="0">
                <a:cs typeface="Cordia New" pitchFamily="34" charset="-34"/>
              </a:rPr>
              <a:t>Hierarchy</a:t>
            </a:r>
            <a:r>
              <a:rPr lang="th-TH" sz="2800" smtClean="0"/>
              <a:t>) ปรากฏใน </a:t>
            </a:r>
            <a:r>
              <a:rPr lang="th-TH" sz="2800" b="1" smtClean="0"/>
              <a:t>พระไอยการตำแหน่งนาพลเรือน นาทหาร หัวเมือง พ.ศ. 1998</a:t>
            </a:r>
            <a:r>
              <a:rPr lang="th-TH" smtClean="0"/>
              <a:t>  </a:t>
            </a:r>
          </a:p>
          <a:p>
            <a:pPr>
              <a:buFont typeface="Arial" charset="0"/>
              <a:buNone/>
            </a:pP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พระไอยการตำแหน่งนาพลเรือน นาทหาร หัวเมือง พ.ศ. 1998</a:t>
            </a:r>
            <a:endParaRPr lang="th-TH" smtClean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smtClean="0"/>
              <a:t>พระไอยการตำแหน่งนาพลเรือน นาทหาร หัวเมือง พ.ศ. 1998</a:t>
            </a:r>
            <a:r>
              <a:rPr lang="th-TH" smtClean="0"/>
              <a:t> เป็นกฎหมายที่ตราขึ้นในแผ่นดิน</a:t>
            </a:r>
            <a:r>
              <a:rPr lang="th-TH" smtClean="0">
                <a:hlinkClick r:id="rId2" action="ppaction://hlinkfile"/>
              </a:rPr>
              <a:t>สมเด็จพระบรมไตรโลกนาถ</a:t>
            </a:r>
            <a:r>
              <a:rPr lang="th-TH" smtClean="0"/>
              <a:t> กษัตริย์ผู้ครองกรุงศรีอยุธยา เป็นกฎหมายที่กำหนดตำแหน่งศักดินา </a:t>
            </a:r>
            <a:r>
              <a:rPr lang="th-TH" smtClean="0">
                <a:hlinkClick r:id="rId3" action="ppaction://hlinkfile"/>
              </a:rPr>
              <a:t>บรรดาศักดิ์</a:t>
            </a:r>
            <a:r>
              <a:rPr lang="th-TH" smtClean="0"/>
              <a:t> ลำดับชั้น โครงสร้างส่วนราชการในระบบราชการ สมัยโบราณ เทียบได้กับ กฎหมายระเบียบบริหารราชการแผ่นดิน ในปัจจุบัน แต่ในกฎหมายนี้ได้กำหนด ฐานันดรศักดิ์ประชาชนตั้งแต่ พระมหาอุปราชลงมาจนถึงพลเมืองขั้นต่ำสุดคือทาส พระไอยการนี้ กำหนดให้ประชาชนทุกคนมีศักดินาสูงต่ำ ตามความสำคัญในโครงสร้างสังคม โดยศักดินานี้ กำหนดเป็นไร่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smtClean="0"/>
              <a:t>กฎหมายที่กำหนดศักดินาในสังคมไทยได้ถูกแก้ไขเพิ่มเติมในรัชสมัยรัชกาลที่ ๒ รัชกาลที่ ๕ และรัชกาลที่ ๖ แห่งกรุงรัตนโกสินทร์ คือ พระไอยการตำแหน่งนาเมืองนครศรีธรรมราช จ.ศ.๑๑๗๓(กฏหมายตราสามดวง ฉบับจัดพิมพ์โดยมหาวิทยลัยธรรมศาสตร์และการเมือง พ.ศ.๒๕๔๘ หน้า ๔๒๔) พระบรมราชโองการประกาศศักดินาทูต (ราชกิจจานุเบกษา เล่ม ๓ หน้า ๓๑๘) พระราชบัญญัติตำแหน่งศักดินาพระบรมวงศานุวงศ์ (ราชกิจจานุเบกษา เล่ม ๔ หน้า ๒๖๕) พระราชบัญญัติศักดินาทหาร(ราชกิจจานุเบกษา เล่ม ๕ แผ่นที่ ๒๑) พระบรมราชโองการประกาศศักดินาผู้พิพากษาและข้าหลวง(ราชกิจจานุเบกษาเล่ม ๙ แผ่นที่ ๒๔) พระราชบัญญัติศักดินาขุน หมื่น นายเวร เสมียน (ราชกิจจานุเบกษา เล่ม ๙ แผ่นที่ ๓๐)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การเปลี่ยนแปลงทางกฎหมายของไทย</a:t>
            </a:r>
          </a:p>
        </p:txBody>
      </p:sp>
      <p:sp>
        <p:nvSpPr>
          <p:cNvPr id="819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นำเข้ากฎหมายทางตะวันตกมาแทนกฎหมายที่นำเข้าจากอินเดีย เริ่มตั้งแต่กฎหมายลักษณะอาญา ร.ศ. ๑๒๗ ( พ.ศ. ๒๔๕๑) </a:t>
            </a:r>
          </a:p>
          <a:p>
            <a:r>
              <a:rPr lang="th-TH" smtClean="0"/>
              <a:t>มีการเปลี่ยนแปลงระบอบการปกครองจากระบอบสมบูรณาญาสิทธิราชย์มาเป็นระบอบประชาธิปไตย เมื่อ ๒๔ มิถุนายน ๒๔๗๕ </a:t>
            </a:r>
          </a:p>
          <a:p>
            <a:r>
              <a:rPr lang="th-TH" smtClean="0"/>
              <a:t>ความสัมพันธ์ของคนในสังคมตามกฎหมายในปัจจุบัน มีความสัมพันธ์ในแนวนอน (</a:t>
            </a:r>
            <a:r>
              <a:rPr lang="en-US" smtClean="0">
                <a:cs typeface="Cordia New" pitchFamily="34" charset="-34"/>
              </a:rPr>
              <a:t>Horizontal Social Affiliation </a:t>
            </a:r>
            <a:r>
              <a:rPr lang="th-TH" smtClean="0"/>
              <a:t>) ปรากฏใน รัฐธรรมนูญแห่งราชอาณาจักไทย พ.ศ. ๒๕๕๐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/>
          </p:cNvSpPr>
          <p:nvPr>
            <p:ph idx="4294967295"/>
          </p:nvPr>
        </p:nvSpPr>
        <p:spPr>
          <a:xfrm>
            <a:off x="285750" y="1628775"/>
            <a:ext cx="841216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b="1" smtClean="0">
                <a:solidFill>
                  <a:srgbClr val="000099"/>
                </a:solidFill>
              </a:rPr>
              <a:t>   </a:t>
            </a:r>
            <a:r>
              <a:rPr lang="th-TH" sz="3600" b="1" smtClean="0">
                <a:solidFill>
                  <a:srgbClr val="FF0000"/>
                </a:solidFill>
              </a:rPr>
              <a:t>รัฐธรรมนูญแห่งราชอาณาจักรไทย พุทธศักราช ๒๕๕๐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th-TH" b="1" smtClean="0">
                <a:solidFill>
                  <a:srgbClr val="000099"/>
                </a:solidFill>
              </a:rPr>
              <a:t>           </a:t>
            </a:r>
            <a:r>
              <a:rPr lang="th-TH" sz="3600" b="1" smtClean="0">
                <a:solidFill>
                  <a:srgbClr val="FF0000"/>
                </a:solidFill>
              </a:rPr>
              <a:t>มาตรา ๓ </a:t>
            </a:r>
            <a:r>
              <a:rPr lang="th-TH" sz="3600" b="1" smtClean="0"/>
              <a:t>อำนาจอธิปไตยเป็นของปวงชนชาวไทย พระมหากษัตริย์  ผู้ทรงเป็นประมุข ทรงใช้อำนาจนั้นทางรัฐสภา คณะรัฐมนตรี และศาล ตามบทบัญญัติแห่งรัฐธรรมนูญนี้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b="1" smtClean="0"/>
              <a:t>           การปฏิบัติหน้าที่ของรัฐสภา คณะรัฐมนตรี ศาล รวมทั้งองค์กรตามรัฐธรรมนูญ และหน่วยงานของรัฐต้องเป็นไปตามหลักนิติธรรม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2"/>
          <p:cNvSpPr>
            <a:spLocks noGrp="1"/>
          </p:cNvSpPr>
          <p:nvPr>
            <p:ph idx="4294967295"/>
          </p:nvPr>
        </p:nvSpPr>
        <p:spPr>
          <a:xfrm>
            <a:off x="357188" y="571500"/>
            <a:ext cx="8301037" cy="592931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th-TH" b="1" smtClean="0">
                <a:latin typeface="IrisUPC" pitchFamily="34" charset="-34"/>
                <a:cs typeface="IrisUPC" pitchFamily="34" charset="-34"/>
              </a:rPr>
              <a:t>     </a:t>
            </a:r>
            <a:r>
              <a:rPr lang="th-TH" sz="3400" b="1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มาตรา ๔  </a:t>
            </a:r>
            <a:r>
              <a:rPr lang="th-TH" sz="3400" b="1" smtClean="0">
                <a:latin typeface="IrisUPC" pitchFamily="34" charset="-34"/>
                <a:cs typeface="IrisUPC" pitchFamily="34" charset="-34"/>
              </a:rPr>
              <a:t>ศักดิ์ศรีความเป็นมนุษย์  สิทธิ เสรีภาพ และความเสมอภาคของบุคคล  ย่อมได้รับความคุ้มครอง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th-TH" sz="3400" b="1" smtClean="0">
                <a:latin typeface="IrisUPC" pitchFamily="34" charset="-34"/>
                <a:cs typeface="IrisUPC" pitchFamily="34" charset="-34"/>
              </a:rPr>
              <a:t>     </a:t>
            </a:r>
            <a:r>
              <a:rPr lang="th-TH" sz="3400" b="1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มาตรา ๕  </a:t>
            </a:r>
            <a:r>
              <a:rPr lang="th-TH" sz="3400" b="1" smtClean="0">
                <a:latin typeface="IrisUPC" pitchFamily="34" charset="-34"/>
                <a:cs typeface="IrisUPC" pitchFamily="34" charset="-34"/>
              </a:rPr>
              <a:t>ประชาชนชาวไทยไม่ว่าเหล่ากำเนิด เพศ หรือศาสนาใด ย่อมอยู่ในความคุ้มครองแห่งรัฐธรรมนูญนี้เสมอกัน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th-TH" sz="3400" b="1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    มาตรา ๒๖ </a:t>
            </a:r>
            <a:r>
              <a:rPr lang="th-TH" sz="3400" b="1" smtClean="0">
                <a:latin typeface="IrisUPC" pitchFamily="34" charset="-34"/>
                <a:cs typeface="IrisUPC" pitchFamily="34" charset="-34"/>
              </a:rPr>
              <a:t>การใช้อำนาจโดยองค์กรของรัฐทุกองค์กร ต้องคำนึงถึงศักดิ์ศรีความเป็นมนุษย์ สิทธิและเสรีภาพ ตามบทบัญญัติแห่งรัฐธรรมนูญนี้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400" b="1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    มาตรา ๓๐ </a:t>
            </a:r>
            <a:r>
              <a:rPr lang="th-TH" sz="3400" b="1" smtClean="0">
                <a:latin typeface="IrisUPC" pitchFamily="34" charset="-34"/>
                <a:cs typeface="IrisUPC" pitchFamily="34" charset="-34"/>
              </a:rPr>
              <a:t>บุคคลย่อมเสมอภาคและได้รับความคุ้มครองตามกฎหายเท่าเทียมกันกันในกฎหมาย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4294967295"/>
          </p:nvPr>
        </p:nvSpPr>
        <p:spPr>
          <a:xfrm>
            <a:off x="285750" y="92868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mtClean="0"/>
              <a:t>            </a:t>
            </a:r>
            <a:r>
              <a:rPr lang="th-TH" sz="3600" b="1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มาตรา ๓๑ </a:t>
            </a:r>
            <a:r>
              <a:rPr lang="th-TH" sz="3600" b="1" smtClean="0">
                <a:latin typeface="IrisUPC" pitchFamily="34" charset="-34"/>
                <a:cs typeface="IrisUPC" pitchFamily="34" charset="-34"/>
              </a:rPr>
              <a:t>บุคคลผู้เป็นทหาร ตำรวจ ข้าราชการ เจ้าหน้าที่อื่นของรัฐ และพนักงานและลูกจ้างขององค์กรของรัฐ ย่อมมีสิทธิและเสรีภาพตามรัฐธรรมนูญเช่นเดียวกับบุคคลทั่วไป  เว้นแต่มี่จำกัดไว้ในกฎหมายหรือกฎที่ออกโดยอาศัยอำนาจตามบทบัญญัติแห่งกฎหมาย เฉพาะในส่วนที่เกี่ยวกับการเมือง สมรรถภาพ วินัย หรือ จริยธรรม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57</a:t>
            </a:fld>
            <a:endParaRPr lang="th-TH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รากฐานความเชื่อในอดีตขุนนางค้าขายได้ไม่เป็นสิ่งที่น่ารังเกียจ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ตำแหน่งทางราชการนำมาซึ่งผลประโยชน์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ไม่แยกเรื่องประโยชน์ส่วนบุคคล/ประโยชน์ส่วนรวม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ทัศนคติของคนในสังคมพัฒนาไม่ทันระบบกฎหมายที่นำมาใช้</a:t>
            </a:r>
          </a:p>
          <a:p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5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IT๙" pitchFamily="34" charset="-34"/>
                <a:cs typeface="TH SarabunIT๙" pitchFamily="34" charset="-34"/>
              </a:rPr>
              <a:t>สาเหตุของปัญหา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50825" y="1340768"/>
            <a:ext cx="867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4192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AE0D-8D83-4024-B504-2F361ABE2267}" type="slidenum">
              <a:rPr lang="en-US" smtClean="0"/>
              <a:pPr>
                <a:defRPr/>
              </a:pPr>
              <a:t>58</a:t>
            </a:fld>
            <a:endParaRPr lang="th-TH" dirty="0"/>
          </a:p>
        </p:txBody>
      </p:sp>
      <p:pic>
        <p:nvPicPr>
          <p:cNvPr id="4" name="Picture 5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4"/>
          <p:cNvSpPr txBox="1">
            <a:spLocks/>
          </p:cNvSpPr>
          <p:nvPr/>
        </p:nvSpPr>
        <p:spPr>
          <a:xfrm>
            <a:off x="285720" y="1500206"/>
            <a:ext cx="857256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+mj-lt"/>
                <a:cs typeface="IrisUPC" pitchFamily="34" charset="-34"/>
              </a:rPr>
              <a:t>               </a:t>
            </a:r>
            <a:r>
              <a:rPr lang="th-TH" sz="3200" b="1" dirty="0" smtClean="0">
                <a:solidFill>
                  <a:srgbClr val="0000CC"/>
                </a:solidFill>
                <a:latin typeface="+mj-lt"/>
                <a:cs typeface="TH SarabunIT๙" pitchFamily="34" charset="-34"/>
              </a:rPr>
              <a:t>แนวความคิดพื้นฐาน </a:t>
            </a:r>
            <a:r>
              <a:rPr lang="en-US" sz="3200" b="1" dirty="0" smtClean="0">
                <a:solidFill>
                  <a:srgbClr val="0000CC"/>
                </a:solidFill>
                <a:latin typeface="+mj-lt"/>
                <a:cs typeface="TH SarabunIT๙" pitchFamily="34" charset="-34"/>
              </a:rPr>
              <a:t>: </a:t>
            </a:r>
            <a:r>
              <a:rPr lang="th-TH" sz="3200" b="1" dirty="0" smtClean="0">
                <a:solidFill>
                  <a:srgbClr val="0000CC"/>
                </a:solidFill>
                <a:latin typeface="+mj-lt"/>
                <a:cs typeface="TH SarabunIT๙" pitchFamily="34" charset="-34"/>
              </a:rPr>
              <a:t>ประโยชน์สาธารณะ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th-TH" sz="3200" b="1" dirty="0" smtClean="0">
                <a:latin typeface="+mj-lt"/>
                <a:cs typeface="TH SarabunIT๙" pitchFamily="34" charset="-34"/>
              </a:rPr>
              <a:t>รัฐโดยองค์กรของรัฐหรือเจ้าหน้าที่ของรัฐเป็น</a:t>
            </a:r>
            <a:r>
              <a:rPr lang="th-TH" sz="3200" b="1" dirty="0" smtClean="0">
                <a:latin typeface="+mj-lt"/>
                <a:cs typeface="TH SarabunIT๙" pitchFamily="34" charset="-34"/>
              </a:rPr>
              <a:t>ผู้ดูแลรักษา</a:t>
            </a:r>
            <a:r>
              <a:rPr lang="th-TH" sz="3200" b="1" dirty="0" smtClean="0">
                <a:latin typeface="+mj-lt"/>
                <a:cs typeface="TH SarabunIT๙" pitchFamily="34" charset="-34"/>
              </a:rPr>
              <a:t>ประโยชน์ส่วนรวมหรือประโยชน์สาธารณะ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th-TH" sz="3200" b="1" dirty="0" smtClean="0">
                <a:latin typeface="+mj-lt"/>
                <a:cs typeface="TH SarabunIT๙" pitchFamily="34" charset="-34"/>
              </a:rPr>
              <a:t>แต่ในกรณีที่ประโยชน์ส่วนตัวของเอกชนไม่</a:t>
            </a:r>
            <a:r>
              <a:rPr lang="th-TH" sz="3200" b="1" dirty="0" smtClean="0">
                <a:latin typeface="+mj-lt"/>
                <a:cs typeface="TH SarabunIT๙" pitchFamily="34" charset="-34"/>
              </a:rPr>
              <a:t>สอดคล้องกับ</a:t>
            </a:r>
            <a:r>
              <a:rPr lang="th-TH" sz="3200" b="1" dirty="0" smtClean="0">
                <a:latin typeface="+mj-lt"/>
                <a:cs typeface="TH SarabunIT๙" pitchFamily="34" charset="-34"/>
              </a:rPr>
              <a:t>ประโยชน์สาธารณะจะต้องให้ประโยชน์สาธารณะ</a:t>
            </a:r>
            <a:br>
              <a:rPr lang="th-TH" sz="3200" b="1" dirty="0" smtClean="0">
                <a:latin typeface="+mj-lt"/>
                <a:cs typeface="TH SarabunIT๙" pitchFamily="34" charset="-34"/>
              </a:rPr>
            </a:br>
            <a:r>
              <a:rPr lang="th-TH" sz="3200" b="1" dirty="0" smtClean="0">
                <a:latin typeface="+mj-lt"/>
                <a:cs typeface="TH SarabunIT๙" pitchFamily="34" charset="-34"/>
              </a:rPr>
              <a:t>อยู่เหนือประโยชน์ส่วนตัวของเอกชน</a:t>
            </a:r>
            <a:endParaRPr lang="th-TH" sz="3200" dirty="0">
              <a:latin typeface="+mj-lt"/>
              <a:cs typeface="TH SarabunIT๙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IT๙" pitchFamily="34" charset="-34"/>
                <a:cs typeface="TH SarabunIT๙" pitchFamily="34" charset="-34"/>
              </a:rPr>
              <a:t>บทบาทและอำนาจหน้าที่ของเจ้าหน้าที่ของรัฐ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50825" y="1340768"/>
            <a:ext cx="867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0975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59</a:t>
            </a:fld>
            <a:endParaRPr lang="th-TH" dirty="0"/>
          </a:p>
        </p:txBody>
      </p:sp>
      <p:pic>
        <p:nvPicPr>
          <p:cNvPr id="3" name="Picture 5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IT๙" pitchFamily="34" charset="-34"/>
                <a:cs typeface="TH SarabunIT๙" pitchFamily="34" charset="-34"/>
              </a:rPr>
              <a:t>บทบาทและอำนาจหน้าที่ของเจ้าหน้าที่ของรัฐ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50825" y="1340768"/>
            <a:ext cx="867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457200" y="1600200"/>
            <a:ext cx="8472518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+mj-lt"/>
                <a:cs typeface="TH SarabunIT๙" pitchFamily="34" charset="-34"/>
              </a:rPr>
              <a:t>             </a:t>
            </a:r>
            <a:r>
              <a:rPr lang="th-TH" sz="3200" b="1" dirty="0" smtClean="0">
                <a:solidFill>
                  <a:srgbClr val="0000CC"/>
                </a:solidFill>
                <a:latin typeface="+mj-lt"/>
                <a:cs typeface="TH SarabunIT๙" pitchFamily="34" charset="-34"/>
              </a:rPr>
              <a:t>หลักการ</a:t>
            </a:r>
            <a:r>
              <a:rPr lang="th-TH" sz="3200" b="1" dirty="0" smtClean="0">
                <a:solidFill>
                  <a:srgbClr val="0000CC"/>
                </a:solidFill>
                <a:latin typeface="+mj-lt"/>
                <a:cs typeface="TH SarabunIT๙" pitchFamily="34" charset="-34"/>
              </a:rPr>
              <a:t>ใช้อำนาจของเจ้าหน้าที่ของรัฐ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IT๙" pitchFamily="34" charset="-34"/>
              </a:rPr>
              <a:t>เจ้าหน้าที่ของรัฐมีความสัมพันธ์กับรัฐ ๒ สถานะ คือเป็นผู้ใช้อำนาจรัฐ และเอกชน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IT๙" pitchFamily="34" charset="-34"/>
              </a:rPr>
              <a:t>เจ้าหน้าที่ของรัฐในฐานะผู้ใช้อำนาจรัฐจะทำอะไรได้ต้องมีกฎหมายให้อำนาจ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H SarabunIT๙" pitchFamily="34" charset="-34"/>
              </a:rPr>
              <a:t>ในฐานะเอกชนจะทำอะไรก็ได้ถ้าไม่มีกฎหมายห้าม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73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40610_Lendschaften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743200"/>
            <a:ext cx="6324600" cy="3810000"/>
          </a:xfr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66FFFF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th-TH" sz="4000" b="1" smtClean="0">
                <a:solidFill>
                  <a:srgbClr val="66FFFF"/>
                </a:solidFill>
                <a:latin typeface="Angsana New" charset="-34"/>
                <a:cs typeface="Angsana New" charset="-34"/>
              </a:rPr>
              <a:t> เคนเนท เคอนาแฮน                                                </a:t>
            </a:r>
            <a:r>
              <a:rPr lang="th-TH" sz="4400" b="1" smtClean="0">
                <a:solidFill>
                  <a:srgbClr val="FF66FF"/>
                </a:solidFill>
                <a:latin typeface="French Script MT" pitchFamily="66" charset="0"/>
                <a:cs typeface="Angsana New" charset="-34"/>
              </a:rPr>
              <a:t>(</a:t>
            </a:r>
            <a:r>
              <a:rPr lang="en-US" sz="4400" b="1" smtClean="0">
                <a:solidFill>
                  <a:srgbClr val="FF66FF"/>
                </a:solidFill>
                <a:latin typeface="French Script MT" pitchFamily="66" charset="0"/>
                <a:cs typeface="Angsana New" charset="-34"/>
              </a:rPr>
              <a:t>Kenneth  Kernaghan)</a:t>
            </a:r>
          </a:p>
          <a:p>
            <a:pPr marL="0" indent="0" algn="thaiDist">
              <a:lnSpc>
                <a:spcPct val="90000"/>
              </a:lnSpc>
              <a:buFontTx/>
              <a:buNone/>
            </a:pPr>
            <a:r>
              <a:rPr lang="th-TH" sz="4400" b="1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>     “สถานการณ์ซึ่งเจ้าหน้าที่ของรัฐมี  ผลประโยชน์ส่วนตนอยู่ และได้ใช้อิทธิพลตามหน้าที่และความรับผิดชอบทางสาธารณะไปขัดกับผลประโยชน์ส่วนตัว”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01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Angsana New" pitchFamily="18" charset="-34"/>
              </a:rPr>
              <a:t>ความหมายของ</a:t>
            </a:r>
          </a:p>
          <a:p>
            <a:pPr algn="ctr">
              <a:defRPr/>
            </a:pPr>
            <a:r>
              <a:rPr lang="th-TH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Angsana New" pitchFamily="18" charset="-34"/>
              </a:rPr>
              <a:t>"ผลประโยชน์ทับซ้อน"</a:t>
            </a:r>
          </a:p>
          <a:p>
            <a:pPr algn="ctr">
              <a:defRPr/>
            </a:pPr>
            <a:r>
              <a:rPr lang="th-TH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  <a:cs typeface="Angsana New" pitchFamily="18" charset="-34"/>
              </a:rPr>
              <a:t>(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  <a:cs typeface="Angsana New" pitchFamily="18" charset="-34"/>
              </a:rPr>
              <a:t>Conflict of Interests)</a:t>
            </a:r>
            <a:endParaRPr lang="th-TH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953EC-24B6-466F-AE71-CDF94035EE2E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62800" y="6477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FFFF00"/>
                </a:solidFill>
              </a:rPr>
              <a:t>ศ.ดร.ธีรภัทร์  เสรีรังสรรค์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60</a:t>
            </a:fld>
            <a:endParaRPr lang="th-TH" dirty="0"/>
          </a:p>
        </p:txBody>
      </p:sp>
      <p:pic>
        <p:nvPicPr>
          <p:cNvPr id="3" name="Picture 5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IT๙" pitchFamily="34" charset="-34"/>
                <a:cs typeface="TH SarabunIT๙" pitchFamily="34" charset="-34"/>
              </a:rPr>
              <a:t>บทบาทและอำนาจหน้าที่ของเจ้าหน้าที่ของรัฐ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50825" y="1340768"/>
            <a:ext cx="867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457200" y="1600200"/>
            <a:ext cx="8472518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1813">
              <a:buFont typeface="Wingdings 2"/>
              <a:buNone/>
            </a:pPr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เนื่องจากเจ้าหน้าที่ของรัฐมีความสัมพันธ์กับรัฐ  ๒ สถานะดังกล่าว หลักการสากลในการปฏิบัติหน้าที่คือ การสามารถแยกเรื่องตำแหน่งหน้าที่กับเรื่องส่วนตัวออกจากกันได้และห้าม</a:t>
            </a:r>
            <a:r>
              <a:rPr lang="th-TH" sz="4000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กระทำที่</a:t>
            </a:r>
            <a:r>
              <a:rPr lang="th-TH" sz="4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เป็นการขัดกันระหว่างประโยชน์ส่วนบุคคลกับประโยชน์ส่วนรวม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  <a:buFont typeface="Wingdings 2"/>
              <a:buNone/>
              <a:defRPr/>
            </a:pP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58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282" y="409224"/>
            <a:ext cx="8643998" cy="571504"/>
          </a:xfrm>
        </p:spPr>
        <p:txBody>
          <a:bodyPr>
            <a:noAutofit/>
          </a:bodyPr>
          <a:lstStyle/>
          <a:p>
            <a:pPr algn="ctr"/>
            <a:r>
              <a:rPr lang="th-TH" sz="35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ยุทธศาสตร์ชาติว่าด้วยการป้องกันและปราบปรามการทุจริต</a:t>
            </a:r>
            <a:endParaRPr lang="th-TH" sz="3500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61</a:t>
            </a:fld>
            <a:endParaRPr lang="th-T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01080" cy="4513258"/>
          </a:xfrm>
        </p:spPr>
        <p:txBody>
          <a:bodyPr>
            <a:noAutofit/>
          </a:bodyPr>
          <a:lstStyle/>
          <a:p>
            <a:pPr marL="446088" indent="-446088">
              <a:spcBef>
                <a:spcPts val="0"/>
              </a:spcBef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คณะกรรมการ ป.ป.ช. ชุดปัจจุบันได้จัดทำยุทธศาสตร์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ชาติ ว่า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ด้วยการป้องกันและปราบปรามการทุจริต ระยะที่ ๑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พ.ศ. ๒๕๕๑ - ๒๕๕๕) เพื่อให้ทุกภาคส่วนมีแนวทางในการดำเนินงานที่มีเป้าหมายเดียวกันและได้ขยายระยะเวลาการใช้ยุทธศาสตร์ ระยะที่ ๑ จนถึงปีงบประมาณ พ.ศ. ๒๕๕๗ ตั้งแต่ปีงบประมาณ พ.ศ. ๒๕๕๘ - ๒๕๖๐ เป็นการใช้ยุทธศาสตร์</a:t>
            </a:r>
            <a:br>
              <a:rPr lang="th-TH" sz="2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ว่าด้วยการป้องกันและปราบปรามการทุจริต ระยะที่ ๒ ( พ.ศ. ๒๕๕๖ - ๒๕๖๐)</a:t>
            </a:r>
            <a:endParaRPr lang="th-TH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Picture 9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50825" y="1340768"/>
            <a:ext cx="867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3792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6237312"/>
            <a:ext cx="8856984" cy="498240"/>
            <a:chOff x="179512" y="6237312"/>
            <a:chExt cx="8856984" cy="498240"/>
          </a:xfrm>
        </p:grpSpPr>
        <p:sp>
          <p:nvSpPr>
            <p:cNvPr id="3" name="TextBox 2"/>
            <p:cNvSpPr txBox="1"/>
            <p:nvPr/>
          </p:nvSpPr>
          <p:spPr>
            <a:xfrm>
              <a:off x="179512" y="6237312"/>
              <a:ext cx="1764477" cy="4982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th-TH" sz="23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ยุทธศาสตร์ที่ 1</a:t>
              </a:r>
              <a:endParaRPr lang="en-US" sz="23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51524" y="6237312"/>
              <a:ext cx="1764000" cy="498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th-TH" sz="23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ยุทธศาสตร์ที่ </a:t>
              </a:r>
              <a:r>
                <a:rPr lang="th-TH" sz="23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2</a:t>
              </a:r>
              <a:endParaRPr lang="en-US" sz="23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28864" y="6237312"/>
              <a:ext cx="1764000" cy="4982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th-TH" sz="23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ยุทธศาสตร์ที่ </a:t>
              </a:r>
              <a:r>
                <a:rPr lang="th-TH" sz="23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3</a:t>
              </a:r>
              <a:endParaRPr lang="en-US" sz="23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2776" y="6237312"/>
              <a:ext cx="1764000" cy="4982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th-TH" sz="23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ยุทธศาสตร์ที่ </a:t>
              </a:r>
              <a:r>
                <a:rPr lang="th-TH" sz="23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4</a:t>
              </a:r>
              <a:endParaRPr lang="en-US" sz="23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2496" y="6237312"/>
              <a:ext cx="1764000" cy="4982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th-TH" sz="23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ยุทธศาสตร์ที่ </a:t>
              </a:r>
              <a:r>
                <a:rPr lang="th-TH" sz="23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5</a:t>
              </a:r>
              <a:endParaRPr lang="en-US" sz="23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" y="0"/>
            <a:ext cx="9143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ยุทธศาสตร์ชาติว่าด้วยการป้องกันและปราบปรามการทุจริต ระยะที่ 2 (พ.ศ. 2556 – 2560)</a:t>
            </a:r>
            <a:endParaRPr lang="th-TH" sz="2500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020" y="476672"/>
            <a:ext cx="9072484" cy="774989"/>
          </a:xfrm>
          <a:prstGeom prst="roundRect">
            <a:avLst/>
          </a:prstGeom>
          <a:solidFill>
            <a:srgbClr val="BCB8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</a:pP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วิสัยทัศน์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algn="ctr" defTabSz="1066800">
              <a:spcBef>
                <a:spcPct val="0"/>
              </a:spcBef>
            </a:pPr>
            <a:r>
              <a:rPr lang="th-TH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“สังคมไทยมีวินัยโปร่งใสยึดมั่นในคุณธรรม </a:t>
            </a:r>
            <a:r>
              <a:rPr lang="th-TH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จริยธรรมและ</a:t>
            </a:r>
            <a:r>
              <a:rPr lang="th-TH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ร่วมป้องกันและปราบปรามการทุจริตเป็นที่ยอมรับในระดับสากล”</a:t>
            </a:r>
            <a:endParaRPr lang="th-TH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156" y="1659885"/>
            <a:ext cx="2268340" cy="2268000"/>
          </a:xfrm>
          <a:prstGeom prst="roundRect">
            <a:avLst/>
          </a:prstGeom>
          <a:solidFill>
            <a:srgbClr val="81ABFF"/>
          </a:solidFill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1066800">
              <a:lnSpc>
                <a:spcPts val="1700"/>
              </a:lnSpc>
              <a:spcBef>
                <a:spcPct val="0"/>
              </a:spcBef>
              <a:spcAft>
                <a:spcPts val="300"/>
              </a:spcAft>
            </a:pPr>
            <a:r>
              <a:rPr lang="th-TH" sz="22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พันธกิจ</a:t>
            </a:r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 1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20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 algn="ctr" defTabSz="1066800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สร้างเสริมคุณธรรม จริยธรรม และจิตสำนึกการ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ต่อต้าน</a:t>
            </a:r>
            <a:b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ทุจริตโดยเน้นการปรับเปลี่ยนฐาน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ความคิด</a:t>
            </a:r>
            <a:b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เพื่อ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เห็นแก่ประโยชน์ส่วนรวมของประเทศให้แก่ทุกภาค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ส่วน</a:t>
            </a:r>
            <a:b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สังคมไทยโดยเฉพาะกลุ่มนักการเมืองและเจ้าหน้าที่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รัฐ</a:t>
            </a:r>
            <a:endParaRPr lang="th-TH" sz="1700" dirty="0"/>
          </a:p>
        </p:txBody>
      </p:sp>
      <p:sp>
        <p:nvSpPr>
          <p:cNvPr id="20" name="Rounded Rectangle 19"/>
          <p:cNvSpPr/>
          <p:nvPr/>
        </p:nvSpPr>
        <p:spPr>
          <a:xfrm>
            <a:off x="2437534" y="1668415"/>
            <a:ext cx="2484000" cy="2268000"/>
          </a:xfrm>
          <a:prstGeom prst="roundRect">
            <a:avLst/>
          </a:prstGeom>
          <a:solidFill>
            <a:srgbClr val="B28B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ts val="1600"/>
              </a:lnSpc>
              <a:spcAft>
                <a:spcPts val="300"/>
              </a:spcAft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พันธกิจที่  2 </a:t>
            </a:r>
          </a:p>
          <a:p>
            <a:pPr algn="ctr">
              <a:lnSpc>
                <a:spcPts val="1600"/>
              </a:lnSpc>
            </a:pP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พัฒนาความร่วมมือระบบการประสานงานและบูรณา</a:t>
            </a: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br>
              <a:rPr lang="th-TH" sz="17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ทำงานระหว่าง</a:t>
            </a: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เครือข่าย</a:t>
            </a:r>
            <a:br>
              <a:rPr lang="th-TH" sz="17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ป้องกันและ</a:t>
            </a: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ปราบปราม</a:t>
            </a:r>
            <a:br>
              <a:rPr lang="th-TH" sz="17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ทุจริตกับทุกภาคส่วน และปรับปรุงกฎหมายเพื่อ</a:t>
            </a: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ลดอุปสรรค</a:t>
            </a:r>
            <a:br>
              <a:rPr lang="th-TH" sz="17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การบูรณาการและการดำเนินงานป้องกันและปราบปรามการ</a:t>
            </a: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ทุจริต</a:t>
            </a:r>
            <a:br>
              <a:rPr lang="th-TH" sz="17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latin typeface="TH SarabunIT๙" pitchFamily="34" charset="-34"/>
                <a:cs typeface="TH SarabunIT๙" pitchFamily="34" charset="-34"/>
              </a:rPr>
              <a:t>ทั้ง</a:t>
            </a:r>
            <a:r>
              <a:rPr lang="th-TH" sz="1700" b="1" dirty="0">
                <a:latin typeface="TH SarabunIT๙" pitchFamily="34" charset="-34"/>
                <a:cs typeface="TH SarabunIT๙" pitchFamily="34" charset="-34"/>
              </a:rPr>
              <a:t>ภายในและระหว่างประเทศ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26564" y="1684505"/>
            <a:ext cx="2008472" cy="2268000"/>
          </a:xfrm>
          <a:prstGeom prst="roundRect">
            <a:avLst/>
          </a:prstGeom>
          <a:solidFill>
            <a:srgbClr val="FFB089"/>
          </a:solidFill>
          <a:ln>
            <a:solidFill>
              <a:srgbClr val="FFB08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0" algn="ctr" defTabSz="1066800">
              <a:lnSpc>
                <a:spcPts val="1600"/>
              </a:lnSpc>
              <a:spcBef>
                <a:spcPct val="0"/>
              </a:spcBef>
              <a:spcAft>
                <a:spcPts val="300"/>
              </a:spcAft>
            </a:pPr>
            <a:r>
              <a:rPr lang="th-TH" sz="22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พันธกิจที่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th-TH" sz="22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 algn="ctr" defTabSz="1066800">
              <a:lnSpc>
                <a:spcPts val="1600"/>
              </a:lnSpc>
              <a:spcBef>
                <a:spcPct val="0"/>
              </a:spcBef>
            </a:pP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พัฒนาระบบบริหารและเครื่องมือที่มีประสิทธิภาพ ครอบคลุมพื้นที่เป้าหมาย โดยเป็นนวัตกรรมที่เป็นประโยชน์ในการป้องกันและปราบปรามการ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sz="17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3768" y="1684506"/>
            <a:ext cx="1872000" cy="22680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1066800">
              <a:lnSpc>
                <a:spcPts val="1600"/>
              </a:lnSpc>
              <a:spcBef>
                <a:spcPct val="0"/>
              </a:spcBef>
              <a:spcAft>
                <a:spcPts val="300"/>
              </a:spcAft>
            </a:pPr>
            <a:r>
              <a:rPr lang="th-TH" sz="22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พันธกิจที่ </a:t>
            </a:r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th-TH" sz="22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 algn="ctr" defTabSz="1066800">
              <a:lnSpc>
                <a:spcPts val="1600"/>
              </a:lnSpc>
              <a:spcBef>
                <a:spcPct val="0"/>
              </a:spcBef>
            </a:pP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สนับสนุนให้ภาคีทุกภาคส่วนสร้างองค์ความรู้ (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Knowledge body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) เพื่อให้รู้เท่าทันและร่วมกันป้องกันและปราบปรามการ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sz="17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884" y="4169014"/>
            <a:ext cx="2232000" cy="1836000"/>
          </a:xfrm>
          <a:prstGeom prst="roundRect">
            <a:avLst/>
          </a:prstGeom>
          <a:ln w="38100">
            <a:solidFill>
              <a:srgbClr val="81AB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defTabSz="10668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21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1</a:t>
            </a: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21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 algn="ctr" defTabSz="10668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ื่อยกระดับจิตสำนึกรับผิดชอบในประโยชน์ของทุกภาคส่วนโดยเฉพาะอย่างยิ่งนักการเมืองและบุคลากรในหน่วยงานต่อต้านการทุจริต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33532" y="4177544"/>
            <a:ext cx="2484000" cy="1836000"/>
          </a:xfrm>
          <a:prstGeom prst="roundRect">
            <a:avLst/>
          </a:prstGeom>
          <a:ln w="38100">
            <a:solidFill>
              <a:srgbClr val="B28B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10668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21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 2 </a:t>
            </a:r>
          </a:p>
          <a:p>
            <a:pPr algn="ctr" defTabSz="1066800">
              <a:lnSpc>
                <a:spcPts val="1600"/>
              </a:lnSpc>
              <a:spcBef>
                <a:spcPct val="0"/>
              </a:spcBef>
            </a:pP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เพื่อพัฒนาระบบบริหารการ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ต่อต้าน</a:t>
            </a:r>
            <a:b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ทุจริตที่มี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ประสิทธิภาพมีบูรณาการ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เชื่อมโยงแผนยุทธศาสตร์ชาติ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ฯ </a:t>
            </a:r>
            <a:b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กับแผน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ยุทธศาสตร์ระดับ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องค์กร</a:t>
            </a:r>
            <a:b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หน่วยงานต่อต้านการ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b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รวมทั้ง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แนวทางขับเคลื่อนและทิศทางประเมินผลที่ชัดเจน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26564" y="4169014"/>
            <a:ext cx="2040086" cy="1836000"/>
          </a:xfrm>
          <a:prstGeom prst="roundRect">
            <a:avLst/>
          </a:prstGeom>
          <a:ln w="38100">
            <a:solidFill>
              <a:srgbClr val="FFB08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668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21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</a:t>
            </a:r>
            <a:r>
              <a:rPr lang="th-TH" sz="21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</a:t>
            </a:r>
          </a:p>
          <a:p>
            <a:pPr algn="ctr" defTabSz="1066800">
              <a:lnSpc>
                <a:spcPts val="1600"/>
              </a:lnSpc>
              <a:spcBef>
                <a:spcPct val="0"/>
              </a:spcBef>
            </a:pP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เพื่อพัฒนาระบบ กลไก และมาตรการที่สนับสนุนให้สาธารณะและภาคประชาชนเข้ามามีส่วนร่วม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ต่อต้าน</a:t>
            </a:r>
            <a:b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ทุจริตเกิดความ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ไว้วางใจ 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และเชื่อมั่นในความ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ปลอดภัย</a:t>
            </a:r>
            <a:endParaRPr lang="th-TH" sz="17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64496" y="4193635"/>
            <a:ext cx="1908000" cy="1836000"/>
          </a:xfrm>
          <a:prstGeom prst="round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668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21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</a:t>
            </a:r>
            <a:r>
              <a:rPr lang="th-TH" sz="21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</a:t>
            </a:r>
          </a:p>
          <a:p>
            <a:pPr algn="ctr" defTabSz="10668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สนับสนุน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ให้ภาคี</a:t>
            </a: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ทุก</a:t>
            </a:r>
            <a:b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ภาค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ส่วนสร้างองค์ความรู้ (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Knowledge body</a:t>
            </a:r>
            <a:r>
              <a:rPr lang="th-TH" sz="17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) เพื่อให้รู้เท่าทันและร่วมกันป้องกันและปราบปรามการทุจริต</a:t>
            </a:r>
            <a:endParaRPr lang="en-US" sz="1700" b="1" dirty="0">
              <a:solidFill>
                <a:schemeClr val="tx2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87624" y="1404309"/>
            <a:ext cx="0" cy="2471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35896" y="1412776"/>
            <a:ext cx="0" cy="2471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12160" y="1412776"/>
            <a:ext cx="0" cy="2471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028384" y="1412776"/>
            <a:ext cx="0" cy="2471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187624" y="3924613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6" y="3933080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12160" y="3941547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028384" y="3933080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87624" y="6004378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35896" y="6012845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12160" y="6021312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028384" y="6012845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80092" y="1412776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2"/>
          </p:cNvCxnSpPr>
          <p:nvPr/>
        </p:nvCxnSpPr>
        <p:spPr>
          <a:xfrm flipH="1">
            <a:off x="4572006" y="1251661"/>
            <a:ext cx="256" cy="15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496" y="44624"/>
            <a:ext cx="481898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44688"/>
            <a:ext cx="53168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66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9296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63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2" y="0"/>
            <a:ext cx="914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ยุทธศาสตร์ชาติว่าด้วยการป้องกันและปราบปรามการทุจริต </a:t>
            </a:r>
            <a:br>
              <a:rPr lang="th-TH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ระยะที่ 2 (พ.ศ. 2556 – 2560)</a:t>
            </a:r>
            <a:endParaRPr lang="th-TH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62664" y="2393684"/>
            <a:ext cx="1866912" cy="2897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มาตรการ/ แนวทาง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3.1 ประสานความร่วมมือกับหน่วยงาน/องค์กรต่อต้านการทุจริตและองค์กรเอกชนในระดับนานาชาติ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3.2 ปรับปรุงและพัฒนากฎหมายให้สอดคล้องกับอนุสัญญาระหว่างประเทศ 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3.3 สร้างความร่วมมือโดยการเข้าร่วมปฏิญญาและการทำบันทึกความเข้าใจระหว่างประเทศ</a:t>
            </a:r>
            <a:r>
              <a:rPr lang="en-US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700" b="1" dirty="0" smtClean="0">
              <a:solidFill>
                <a:srgbClr val="1E055B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86449" y="2196414"/>
            <a:ext cx="1643074" cy="4548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มาตรการ/ แนวทาง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4.1 </a:t>
            </a:r>
            <a:r>
              <a:rPr lang="th-TH" sz="1700" b="1" spc="-100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ส่งเสริมและสนับสนุนการศึกษาวิจัยเพื่อพัฒนามาตรการและเครื่องมือในการป้องกันและปราบปรามการทุจริต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4.2 สร้างเสริมระบบ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แจ้งเบาะแสและการคุ้มครองพยาน การเสริมสร้างศักยภาพและการมีส่วนร่วมในการแก้ไขปัญหาทุจริตให้กับภาคีเครือข่ายภาคประชาสังคมและประชาชนเพื่อให้เกิดความเชื่อมั่น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4.3 สร้างเสริมระบบ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รับเรื่องร้องเรียนให้กับองค์กรตามรัฐธรรมนูญที่ต่อต้านการทุจริต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150" y="1124804"/>
            <a:ext cx="1692000" cy="1643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th-TH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 1</a:t>
            </a:r>
          </a:p>
          <a:p>
            <a:pPr lvl="0" algn="ctr">
              <a:lnSpc>
                <a:spcPct val="80000"/>
              </a:lnSpc>
            </a:pP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ปลูกและปลุกจิตสำนึกการต่อต้านการทุจริต เน้นการปรับเปลี่ยนฐานความคิดของคนในทุกภาคส่วนในการรักษาผลประโยชน์สาธารณะ</a:t>
            </a:r>
            <a:r>
              <a:rPr lang="en-US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800" b="1" dirty="0" smtClean="0">
              <a:solidFill>
                <a:srgbClr val="0000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814493" y="1124877"/>
            <a:ext cx="2001600" cy="1214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 2</a:t>
            </a:r>
          </a:p>
          <a:p>
            <a:pPr algn="ctr">
              <a:lnSpc>
                <a:spcPct val="80000"/>
              </a:lnSpc>
            </a:pP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บูรณาการทำงานของหน่วยงานในการต่อต้าน</a:t>
            </a:r>
            <a:b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การทุจริต และพัฒนาเครือข่ายในประเทศ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881434" y="1124744"/>
            <a:ext cx="185262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 3</a:t>
            </a:r>
          </a:p>
          <a:p>
            <a:pPr algn="ctr">
              <a:lnSpc>
                <a:spcPct val="80000"/>
              </a:lnSpc>
            </a:pP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พัฒนาความร่วมมือกับองค์กรต่อต้านการทุจริต และเครือข่าย              ระหว่างประเทศ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786446" y="1124877"/>
            <a:ext cx="1643058" cy="1008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 4</a:t>
            </a:r>
          </a:p>
          <a:p>
            <a:pPr lvl="0" algn="ctr">
              <a:lnSpc>
                <a:spcPts val="1300"/>
              </a:lnSpc>
            </a:pP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พัฒนาระบบบริหารและเครื่องมือในการป้องกันและปราบปราม</a:t>
            </a:r>
            <a:b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การทุจริต</a:t>
            </a:r>
            <a:r>
              <a:rPr lang="en-US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800" b="1" dirty="0" smtClean="0">
              <a:solidFill>
                <a:srgbClr val="0000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472398" y="1124744"/>
            <a:ext cx="1638000" cy="98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 5</a:t>
            </a:r>
          </a:p>
          <a:p>
            <a:pPr lvl="0" algn="ctr">
              <a:lnSpc>
                <a:spcPts val="1300"/>
              </a:lnSpc>
            </a:pPr>
            <a:r>
              <a:rPr lang="th-TH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เสริมสร้าง             องค์ความรู้ด้านการต่อต้านการทุจริตให้กับบุคลากรทุกภาคส่วน</a:t>
            </a:r>
            <a:r>
              <a:rPr lang="en-US" sz="1800" b="1" dirty="0" smtClean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800" b="1" dirty="0" smtClean="0">
              <a:solidFill>
                <a:srgbClr val="0000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72386" y="2195339"/>
            <a:ext cx="1638000" cy="3083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มาตรการ/ แนวทาง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5.1 สร้างองค์ความรู้ในการป้องกันและปราบปรามการทุจริตโดยการศึกษาวิจัยและพัฒนา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5.2 พัฒนาระบบการจัดการองค์ความรู้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5.3 สร้างบุคลากรเชี่ยวชาญเฉพาะสาขาสำหรับตรวจสอบและปราบปรามการทุจริตรายสาขา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636" y="2847519"/>
            <a:ext cx="1692000" cy="35269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มาตรการ/ แนวทาง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1.1 ส่งเสริมการดำเนินชีวิตตามหลักปรัชญาเศรษฐกิจพอเพียง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1.2 ส่งเสริมการใช้และกำหนดบทลงโทษ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ในประมวลจริยธรรมแก่ทุกภาคส่วน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1.3 การใช้การศึกษาและศาสนาเป็นเครื่องมือการปลูก-ปลุก-ปรับเปลี่ยน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ฐานความคิด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1.4 ดูแลคุณภาพชีวิตและรายได้ของเจ้าหน้าที่ของรัฐและข้าราชการ</a:t>
            </a:r>
            <a:r>
              <a:rPr lang="en-US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700" b="1" dirty="0" smtClean="0">
              <a:solidFill>
                <a:srgbClr val="1E055B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10011" y="2439320"/>
            <a:ext cx="2000264" cy="4073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มาตรการ/ แนวทาง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2.1 ประสานการทำงานและการบริหารระหว่างองค์กรตามรัฐธรรมนูญ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2.2 สร้างความเข้มแข็ง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การบูรณาการความร่วมมือระหว่างภาคีเครือข่าย หน่วยงานภาครัฐ ภาคเอกชน 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ภาคประชาสังคมและประชาชนในการต่อต้านการทุจริต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2.3 </a:t>
            </a:r>
            <a:r>
              <a:rPr lang="th-TH" sz="1700" b="1" spc="-100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พัฒนาระบบฐานข้อมูลกลาง</a:t>
            </a:r>
          </a:p>
          <a:p>
            <a:pPr marL="274638" indent="-274638">
              <a:lnSpc>
                <a:spcPct val="70000"/>
              </a:lnSpc>
              <a:spcBef>
                <a:spcPts val="600"/>
              </a:spcBef>
            </a:pP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2.4 ปรับปรุงกฎหมายและการบังคับใช้กฎหมายรวมถึงการพัฒนาระเบียบ หลักเกณฑ์ข้อบังคับ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ในแต่ละหน่วยงานหลัก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ในการต่อต้านการทุจริต</a:t>
            </a:r>
            <a:b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700" b="1" dirty="0" smtClean="0">
                <a:solidFill>
                  <a:srgbClr val="1E055B"/>
                </a:solidFill>
                <a:latin typeface="TH SarabunIT๙" pitchFamily="34" charset="-34"/>
                <a:cs typeface="TH SarabunIT๙" pitchFamily="34" charset="-34"/>
              </a:rPr>
              <a:t>ให้สอดคล้องกัน</a:t>
            </a:r>
            <a:endParaRPr lang="th-TH" sz="1700" b="1" dirty="0" smtClean="0">
              <a:solidFill>
                <a:srgbClr val="FFFF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6" name="Picture 15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583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mtClean="0"/>
              <a:t>การเปลี่ยนฐานความคิดของคนในสังคมไทย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5FDFD-829F-4180-913C-AFBF5A724B84}" type="slidenum">
              <a:rPr lang="en-US" smtClean="0"/>
              <a:pPr>
                <a:defRPr/>
              </a:pPr>
              <a:t>64</a:t>
            </a:fld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th-TH" dirty="0" smtClean="0"/>
              <a:t>สามารถแยกแยะว่าเรื่องใดเป็นประโยชน์ส่วนบุคคลและประโยชน์ส่วนรวม(มีทักษะในการคิด)</a:t>
            </a:r>
          </a:p>
          <a:p>
            <a:pPr>
              <a:defRPr/>
            </a:pPr>
            <a:r>
              <a:rPr lang="th-TH" dirty="0" smtClean="0"/>
              <a:t>เข้าใจเรื่องการขัดกันระหว่างประโยชน์ส่วนบุคคลกับประโยชน์ส่วนรวม</a:t>
            </a:r>
          </a:p>
          <a:p>
            <a:pPr>
              <a:defRPr/>
            </a:pPr>
            <a:r>
              <a:rPr lang="th-TH" dirty="0" smtClean="0"/>
              <a:t>ยึดถือประโยชน์ส่วนรวมมากกว่าประโยชน์ส่วนตน(มีจิตสาธารณะ)</a:t>
            </a:r>
          </a:p>
          <a:p>
            <a:pPr>
              <a:defRPr/>
            </a:pPr>
            <a:r>
              <a:rPr lang="th-TH" dirty="0" smtClean="0"/>
              <a:t>ประมวลจริยธรรมข้าราชการ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 ข้อ๕ ข้าราชการต้องแยกเรืองส่วนตัวออกจากตำแหน่งหน้าที่ และยึดถือประโยชน์ส่วนรวมของประเทศชาติ เหนือประโยชน์ส่วนตน</a:t>
            </a:r>
          </a:p>
          <a:p>
            <a:pPr>
              <a:defRPr/>
            </a:pPr>
            <a:r>
              <a:rPr lang="th-TH" dirty="0" smtClean="0"/>
              <a:t>ร่างรัฐธรรมนูญแห่งราชอาณาจักรไทย มาตรา ๗๕(๑) กำหนดให้ผู้</a:t>
            </a:r>
            <a:r>
              <a:rPr lang="th-TH" dirty="0"/>
              <a:t>ดำรงตำแหน่งทางการเมืองและผู้นำอื่นในภาครัฐอย่างน้อยต้อง</a:t>
            </a:r>
            <a:r>
              <a:rPr lang="th-TH" dirty="0" smtClean="0"/>
              <a:t>ปฏิบัติตนโดย </a:t>
            </a:r>
            <a:r>
              <a:rPr lang="th-TH" dirty="0"/>
              <a:t>แยกเรื่องส่วนตัวออกจากตำแหน่งหน้าที่ และยึดประโยชน์ส่วนรวมของประเทศชาติและประชาชนเหนือประโยชน์ส่วนตนและของพรรคการเมืองหรือกลุ่มการเมืองที่ตนสังกัด</a:t>
            </a:r>
          </a:p>
        </p:txBody>
      </p:sp>
    </p:spTree>
    <p:extLst>
      <p:ext uri="{BB962C8B-B14F-4D97-AF65-F5344CB8AC3E}">
        <p14:creationId xmlns:p14="http://schemas.microsoft.com/office/powerpoint/2010/main" xmlns="" val="244625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15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xmlns="" val="3068261295"/>
              </p:ext>
            </p:extLst>
          </p:nvPr>
        </p:nvGraphicFramePr>
        <p:xfrm>
          <a:off x="395536" y="1096497"/>
          <a:ext cx="8568951" cy="8122920"/>
        </p:xfrm>
        <a:graphic>
          <a:graphicData uri="http://schemas.openxmlformats.org/drawingml/2006/table">
            <a:tbl>
              <a:tblPr/>
              <a:tblGrid>
                <a:gridCol w="778995"/>
                <a:gridCol w="4787161"/>
                <a:gridCol w="1202596"/>
                <a:gridCol w="1800199"/>
              </a:tblGrid>
              <a:tr h="72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แหล่ง     สำรวจ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800" b="1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เรื่องที่เกี่ยวข้องกับปัญหาการทุจริตที่แต่ละแหล่งข้อมูลหลักสำรวจ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คะแนนของไทย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ปี</a:t>
                      </a:r>
                      <a:r>
                        <a:rPr kumimoji="1" lang="th-TH" sz="1800" b="1" kern="1200" baseline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 พ.ศ.</a:t>
                      </a: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 2556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ยุทธศาสตร์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6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BF-BTI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เรื่องการปราบปรามการทุจริตและบังคับใช้กฎหมายกับผู้กระทำผิด</a:t>
                      </a:r>
                      <a:b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</a:b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มีประสิทธิภาพมากน้อยเพียงใด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๔๐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ย.๒ บูรณาการ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ย.๔ ป้องปราม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ย.๓ ประสานต่างประเทศ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GI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การดำเนินการทางธุรกิจต้องเกี่ยวข้องกับการทุจริตมากน้อยเพียงใด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๓๒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ย.๒ </a:t>
                      </a:r>
                      <a:r>
                        <a:rPr kumimoji="1" lang="th-TH" sz="1800" b="1" kern="1200" dirty="0" err="1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บูรณา</a:t>
                      </a: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การ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EIU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ความโปร่งใสและตรวจสอบได้ในการใช้จ่ายงบประมาณภาครัฐ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๓๘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ย.๒ </a:t>
                      </a:r>
                      <a:r>
                        <a:rPr kumimoji="1" lang="th-TH" sz="1800" b="1" kern="1200" dirty="0" err="1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บูรณา</a:t>
                      </a: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การ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ย.๔ ป้องปราม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IMD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การติดสินบนและการทุจริตมีอยู่หรือไม่ และมากน้อยเพียงใด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๓๖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ย.๑ ปลูก-ปลุก-ปรับเปลี่ยน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ย.๕ สร้างองค์ความรู้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WEF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ภาคธุรกิจต้องจ่ายเงินสินบนในกระบวนการต่างๆ 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๓๕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ย.๑ ปลูก-ปลุก จิตสำนึก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ย.๔ ป้องปราม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PERC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ระดับการรับรู้ว่าการทุจริตเป็นปัญหาที่ส่งผลกระทบต่อสถาบันต่างๆ </a:t>
                      </a:r>
                      <a:b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</a:b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ทางสังคม เศรษฐกิจ และการเมือง 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๓๙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ย.๑ ปลูก-ปลุก จิตสำนึก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ย.๕ สร้างองค์ความรู้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WJP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spc="-90" baseline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เจ้าหน้าที่รัฐมีพฤติกรรมการใช้ตำแหน่งหน้าที่ในทางมิชอบมากน้อยเพียงใด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๓๓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ย.๑ ปลูก-ปลุก จิตสำนึก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ย.๔ ป้องปราม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ICRG</a:t>
                      </a:r>
                      <a:endParaRPr kumimoji="1" lang="th-TH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spc="-110" baseline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ผู้มีอำนาจหรือตำแหน่งทางการเมืองมีการทุจริตโดยใช้ระบบอุปถัมภ์และ</a:t>
                      </a:r>
                      <a:br>
                        <a:rPr kumimoji="1" lang="th-TH" sz="1800" b="1" kern="1200" spc="-110" baseline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</a:br>
                      <a:r>
                        <a:rPr kumimoji="1" lang="th-TH" sz="1800" b="1" kern="1200" spc="-110" baseline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ระบบเครือญาติ และภาคการเมืองกับภาคธุรกิจมีความสัมพันธ์กันมากน้อยเพียงใด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๓๑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ย.๑ ปลูก-ปลุก จิตสำนึก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ย.๒ </a:t>
                      </a:r>
                      <a:r>
                        <a:rPr kumimoji="1" lang="th-TH" sz="1800" b="1" kern="1200" dirty="0" err="1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บูรณา</a:t>
                      </a: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การ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  <a:p>
                      <a:pPr marL="9144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th-TH" sz="1800" b="1" kern="120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+mj-ea"/>
                          <a:cs typeface="TH SarabunIT๙" pitchFamily="34" charset="-34"/>
                        </a:rPr>
                        <a:t>ย.๔ ป้องปราม</a:t>
                      </a:r>
                      <a:endParaRPr kumimoji="1" lang="en-US" sz="1800" b="1" kern="1200" dirty="0" smtClean="0">
                        <a:solidFill>
                          <a:schemeClr val="tx1"/>
                        </a:solidFill>
                        <a:latin typeface="TH SarabunIT๙" pitchFamily="34" charset="-34"/>
                        <a:ea typeface="+mj-ea"/>
                        <a:cs typeface="TH SarabunIT๙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" y="287650"/>
            <a:ext cx="9143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ความสัมพันธ์ของการขับเคลื่อนยุทธศาสตร์ฯ เพื่อเพิ่มคะแนนดัชนี</a:t>
            </a:r>
            <a:r>
              <a:rPr lang="en-US" sz="26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CPI</a:t>
            </a:r>
            <a:r>
              <a:rPr lang="th-TH" sz="26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ของไทย</a:t>
            </a:r>
            <a:endParaRPr lang="th-TH" sz="2600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Slide Number Placeholder 13"/>
          <p:cNvSpPr txBox="1">
            <a:spLocks/>
          </p:cNvSpPr>
          <p:nvPr/>
        </p:nvSpPr>
        <p:spPr>
          <a:xfrm>
            <a:off x="119227" y="622388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65</a:t>
            </a:fld>
            <a:endParaRPr lang="th-TH" dirty="0"/>
          </a:p>
        </p:txBody>
      </p:sp>
      <p:pic>
        <p:nvPicPr>
          <p:cNvPr id="7" name="Picture 6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87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072330" y="2643182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8" name="Line 12"/>
          <p:cNvSpPr>
            <a:spLocks noChangeShapeType="1"/>
          </p:cNvSpPr>
          <p:nvPr/>
        </p:nvSpPr>
        <p:spPr bwMode="auto">
          <a:xfrm>
            <a:off x="4352925" y="2643182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9" name="Line 13"/>
          <p:cNvSpPr>
            <a:spLocks noChangeShapeType="1"/>
          </p:cNvSpPr>
          <p:nvPr/>
        </p:nvSpPr>
        <p:spPr bwMode="auto">
          <a:xfrm>
            <a:off x="7202488" y="3652841"/>
            <a:ext cx="0" cy="104776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08496" y="1928802"/>
            <a:ext cx="8892000" cy="1039814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 rtl="1">
              <a:defRPr/>
            </a:pPr>
            <a:r>
              <a:rPr lang="th-TH" sz="3200" b="1" spc="-6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ยกระดับจิตสำนึกรับผิดชอบในประโยชน์ของทุกภาคส่วนโดยเฉพาะอย่างยิ่งนักการเมืองและบุคลากรในหน่วยงานภาครัฐในการต่อต้านการทุจริต</a:t>
            </a:r>
          </a:p>
          <a:p>
            <a:pPr algn="ctr" rtl="1">
              <a:defRPr/>
            </a:pP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323528" y="5072075"/>
            <a:ext cx="8496000" cy="164307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808038" lvl="2" indent="-274638">
              <a:buFont typeface="+mj-lt"/>
              <a:buAutoNum type="arabicPeriod"/>
              <a:defRPr/>
            </a:pP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จำนวนหลักสูตรการเรียนการสอนและการฝึกอบรมที่เกี่ยวข้องกับการปลูกจิตสำนึกด้าน</a:t>
            </a:r>
            <a:b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การต่อต้านการทุจริต</a:t>
            </a:r>
          </a:p>
          <a:p>
            <a:pPr marL="808038" lvl="2" indent="-274638">
              <a:buFont typeface="+mj-lt"/>
              <a:buAutoNum type="arabicPeriod"/>
              <a:defRPr/>
            </a:pP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ความสำเร็จของการพัฒนาระดับคุณธรรมและความโปร่งใสในหน่วยงานภาครัฐ</a:t>
            </a:r>
          </a:p>
          <a:p>
            <a:pPr marL="808038" lvl="2" indent="-274638">
              <a:buFont typeface="+mj-lt"/>
              <a:buAutoNum type="arabicPeriod"/>
              <a:defRPr/>
            </a:pP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พฤติกรรมของผู้ดำรงตำแหน่งทางการเมืองเป็นที่ยอมรับของประชาชนมากขึ้นอย่างมีนัยสำคัญ</a:t>
            </a:r>
            <a:endParaRPr lang="th-TH" sz="2400" b="1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sz="1400" spc="-70" dirty="0" smtClean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44496" y="3429000"/>
            <a:ext cx="8892000" cy="928694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98638" indent="-1798638">
              <a:defRPr/>
            </a:pP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ยุทธศาสตร์</a:t>
            </a:r>
            <a:r>
              <a:rPr lang="th-TH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1	</a:t>
            </a:r>
            <a:r>
              <a:rPr lang="th-TH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ปลูกและปลุกจิตสำนึกการต่อต้านการทุจริต เน้นการปรับเปลี่ยนฐานความคิดของคนในทุกภาคส่วนในการรักษาผลประโยชน์สาธารณะ</a:t>
            </a:r>
            <a:endParaRPr lang="th-TH" sz="3200" b="1" dirty="0" smtClean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6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786050" y="1000108"/>
            <a:ext cx="3214710" cy="642942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pPr algn="ctr" rtl="1">
              <a:defRPr/>
            </a:pP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วั</a:t>
            </a:r>
            <a:r>
              <a:rPr lang="th-TH" sz="3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ตถุประสงค์หลักที่ 1</a:t>
            </a:r>
            <a:endParaRPr lang="th-TH" sz="3600" b="1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2496" name="AutoShape 19"/>
          <p:cNvSpPr>
            <a:spLocks noChangeArrowheads="1"/>
          </p:cNvSpPr>
          <p:nvPr/>
        </p:nvSpPr>
        <p:spPr bwMode="auto">
          <a:xfrm rot="10800000">
            <a:off x="4214810" y="3000387"/>
            <a:ext cx="515118" cy="357191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th-TH" sz="140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4000496" y="4500570"/>
            <a:ext cx="1071570" cy="428628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71934" y="447741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ตัวชี้วัด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0034" y="24148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zh-CN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การกำหนดเป้าหมาย ยุทธศาสตร์ และตัวชี้วัดในยุทธศาสตร์ชาติฯ ระยะที่ 2</a:t>
            </a:r>
            <a:endParaRPr lang="th-TH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71800" y="3143248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6475" lvl="2" indent="-92075">
              <a:buFont typeface="+mj-lt"/>
              <a:buAutoNum type="arabicPeriod"/>
              <a:defRPr/>
            </a:pPr>
            <a:endParaRPr lang="th-TH" sz="1600" spc="-70" dirty="0" smtClean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66</a:t>
            </a:fld>
            <a:endParaRPr lang="th-TH" dirty="0"/>
          </a:p>
        </p:txBody>
      </p:sp>
      <p:pic>
        <p:nvPicPr>
          <p:cNvPr id="17" name="Picture 16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815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072330" y="2643182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8" name="Line 12"/>
          <p:cNvSpPr>
            <a:spLocks noChangeShapeType="1"/>
          </p:cNvSpPr>
          <p:nvPr/>
        </p:nvSpPr>
        <p:spPr bwMode="auto">
          <a:xfrm>
            <a:off x="4352925" y="2643182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44496" y="1628800"/>
            <a:ext cx="8892000" cy="1143004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 rtl="1">
              <a:defRPr/>
            </a:pPr>
            <a:r>
              <a:rPr lang="th-TH" sz="2400" b="1" spc="-7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เพื่อพัฒนาระบบบริหารการต่อต้านการทุจริตที่มีประสิทธิภาพ </a:t>
            </a:r>
          </a:p>
          <a:p>
            <a:pPr algn="ctr" rtl="1">
              <a:defRPr/>
            </a:pPr>
            <a:r>
              <a:rPr lang="th-TH" sz="2400" b="1" spc="-7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มีการบูรณาการเชื่อมโยงแผนยุทธศาสตร์ชาติ</a:t>
            </a:r>
            <a:r>
              <a:rPr lang="th-TH" sz="2400" b="1" spc="-7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ฯ กับ</a:t>
            </a:r>
            <a:r>
              <a:rPr lang="th-TH" sz="2400" b="1" spc="-7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แผนยุทธศาสตร์ระดับองค์กรของหน่วยงาน</a:t>
            </a:r>
          </a:p>
          <a:p>
            <a:pPr algn="ctr" rtl="1">
              <a:defRPr/>
            </a:pPr>
            <a:r>
              <a:rPr lang="th-TH" sz="2400" b="1" spc="-7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ต่อต้านการทุจริต รวมทั้งแนวทางขับเคลื่อนและทิศทางประเมินผลที่</a:t>
            </a:r>
            <a:r>
              <a:rPr lang="th-TH" sz="2400" b="1" spc="-7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ชัดเจน</a:t>
            </a:r>
            <a:endParaRPr lang="th-TH" sz="2400" b="1" spc="-70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42844" y="4525104"/>
            <a:ext cx="8858312" cy="200024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th-TH" sz="1400" spc="-70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1438" y="3159326"/>
            <a:ext cx="4357686" cy="785818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ยุทธศาสตร์</a:t>
            </a:r>
            <a:r>
              <a:rPr lang="th-TH" sz="24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4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20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400" b="1" spc="-1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บูรณาการทำงานของหน่วยงาน</a:t>
            </a:r>
            <a:br>
              <a:rPr lang="th-TH" sz="2400" b="1" spc="-1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spc="-1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ในการต่อต้านการทุจริต และพัฒนาเครือข่ายในประเทศ</a:t>
            </a:r>
            <a:endParaRPr lang="th-TH" sz="1600" b="1" spc="-100" dirty="0" smtClean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786050" y="836712"/>
            <a:ext cx="3214710" cy="642942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pPr algn="ctr" rtl="1">
              <a:defRPr/>
            </a:pPr>
            <a:r>
              <a:rPr lang="th-TH" sz="3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2</a:t>
            </a:r>
            <a:endParaRPr lang="th-TH" sz="3600" b="1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2496" name="AutoShape 19"/>
          <p:cNvSpPr>
            <a:spLocks noChangeArrowheads="1"/>
          </p:cNvSpPr>
          <p:nvPr/>
        </p:nvSpPr>
        <p:spPr bwMode="auto">
          <a:xfrm rot="10800000">
            <a:off x="1928794" y="2802136"/>
            <a:ext cx="428628" cy="28575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th-TH" sz="140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4000496" y="4025014"/>
            <a:ext cx="1071570" cy="428628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95936" y="400506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ตัวชี้วัด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643438" y="3159326"/>
            <a:ext cx="4357686" cy="785818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ยุทธศาสตร์</a:t>
            </a:r>
            <a:r>
              <a:rPr lang="th-TH" sz="24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4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3 </a:t>
            </a:r>
            <a:r>
              <a:rPr lang="th-TH" sz="24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พัฒนาความร่วมมือกับองค์กรต่อต้านการทุจริตและเครือข่ายระหว่างประเทศ</a:t>
            </a:r>
            <a:endParaRPr lang="th-TH" sz="1600" b="1" dirty="0" smtClean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7005" y="4686571"/>
            <a:ext cx="8195475" cy="172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ts val="1800"/>
              </a:lnSpc>
              <a:buAutoNum type="arabicPeriod"/>
            </a:pPr>
            <a: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  <a:t>ความก้าวหน้าหรือความสำเร็จในการพัฒนาระบบบริหารและการประสานงานการต่อต้านการทุจริตที่เชื่อมโยงการทำงานระหว่างองค์กรตามรัฐธรรมนูญและหน่วยงานที่เกี่ยวข้องในการต่อต้านการทุจริต (</a:t>
            </a:r>
            <a:r>
              <a:rPr lang="en-US" sz="2000" b="1" spc="-70" dirty="0" smtClean="0">
                <a:latin typeface="TH SarabunIT๙" pitchFamily="34" charset="-34"/>
                <a:cs typeface="TH SarabunIT๙" pitchFamily="34" charset="-34"/>
              </a:rPr>
              <a:t>Anti-Corruption Agencies: ACA) </a:t>
            </a:r>
            <a: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  <a:t>ของต่างประเทศและภาคีอื่นๆ รวมทั้งการเชื่อมโยงจากส่วนกลางสู่พื้นที่</a:t>
            </a:r>
          </a:p>
          <a:p>
            <a:pPr marL="266700" indent="-266700">
              <a:lnSpc>
                <a:spcPts val="1800"/>
              </a:lnSpc>
              <a:buAutoNum type="arabicPeriod"/>
            </a:pPr>
            <a: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  <a:t>ระดับความสำเร็จของการพัฒนาระบบการติดตามและประเมินผลการขับเคลื่อนแผนยุทธศาสตร์ชาติว่าด้วยการป้องกันและปราบปรามการทุจริต ระยะที่ ๒ (พ.ศ. ๒๕๕๖ – ๒๕๖๐)</a:t>
            </a:r>
          </a:p>
          <a:p>
            <a:pPr marL="266700" indent="-266700" eaLnBrk="0" hangingPunct="0">
              <a:lnSpc>
                <a:spcPts val="1800"/>
              </a:lnSpc>
              <a:tabLst>
                <a:tab pos="900113" algn="l"/>
              </a:tabLst>
            </a:pPr>
            <a: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  <a:t>3.  รัฐบาลมีแนวนโยบายสนับสนุนในการขับเคลื่อนยุทธศาสตร์ฯ ที่ชัดเจนทั้งทางด้านงบประมาณและบุคลากรในสัดส่วน</a:t>
            </a:r>
            <a:b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spc="-70" dirty="0" smtClean="0">
                <a:latin typeface="TH SarabunIT๙" pitchFamily="34" charset="-34"/>
                <a:cs typeface="TH SarabunIT๙" pitchFamily="34" charset="-34"/>
              </a:rPr>
              <a:t>ที่เหมาะสม</a:t>
            </a:r>
            <a:endParaRPr lang="en-US" sz="2000" b="1" spc="-70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rot="10800000">
            <a:off x="6643702" y="2802136"/>
            <a:ext cx="428628" cy="28575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th-TH" sz="140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188640"/>
            <a:ext cx="7600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altLang="zh-CN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การกำหนดเป้าหมาย ยุทธศาสตร์ และตัวชี้วัดในยุทธศาสตร์ชาติฯ ระยะที่ 2</a:t>
            </a:r>
            <a:br>
              <a:rPr lang="th-TH" altLang="zh-CN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</a:br>
            <a:endParaRPr lang="th-TH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67</a:t>
            </a:fld>
            <a:endParaRPr lang="th-TH" dirty="0"/>
          </a:p>
        </p:txBody>
      </p:sp>
      <p:pic>
        <p:nvPicPr>
          <p:cNvPr id="18" name="Picture 17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31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072330" y="2643182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8" name="Line 12"/>
          <p:cNvSpPr>
            <a:spLocks noChangeShapeType="1"/>
          </p:cNvSpPr>
          <p:nvPr/>
        </p:nvSpPr>
        <p:spPr bwMode="auto">
          <a:xfrm>
            <a:off x="4352925" y="2643182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9" name="Line 13"/>
          <p:cNvSpPr>
            <a:spLocks noChangeShapeType="1"/>
          </p:cNvSpPr>
          <p:nvPr/>
        </p:nvSpPr>
        <p:spPr bwMode="auto">
          <a:xfrm>
            <a:off x="7202488" y="3652841"/>
            <a:ext cx="0" cy="104776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05146" y="1928802"/>
            <a:ext cx="8892000" cy="1039814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 rtl="1">
              <a:defRPr/>
            </a:pPr>
            <a:r>
              <a:rPr lang="th-TH" b="1" spc="-6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เพื่อพัฒนาระบบ กลไก และมาตรการที่สนับสนุนให้ทุกภาคส่วนโดยเฉพาะภาคประชาชน</a:t>
            </a:r>
            <a:br>
              <a:rPr lang="th-TH" b="1" spc="-6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spc="-6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เข้ามามีส่วนร่วมต่อต้านการทุจริต เกิดความไว้วางใจ และเชื่อมั่นในความปลอดภัย</a:t>
            </a:r>
            <a:endParaRPr lang="en-US" b="1" spc="-60" dirty="0" smtClean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rtl="1">
              <a:defRPr/>
            </a:pP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214282" y="4714884"/>
            <a:ext cx="8715436" cy="15716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th-TH" sz="1400" spc="-70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05146" y="3429011"/>
            <a:ext cx="8892000" cy="5000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h-TH" sz="27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7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ยุทธศาสตร์</a:t>
            </a:r>
            <a:r>
              <a:rPr lang="th-TH" sz="27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sz="27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4   </a:t>
            </a:r>
            <a:r>
              <a:rPr lang="th-TH" sz="27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พัฒนาระบบบริหารและเครื่องมือในการป้องกันและปราบปรามการทุจริต</a:t>
            </a:r>
          </a:p>
          <a:p>
            <a:pPr>
              <a:defRPr/>
            </a:pPr>
            <a:endParaRPr lang="th-TH" sz="2700" b="1" dirty="0" smtClean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786050" y="1000108"/>
            <a:ext cx="3214710" cy="642942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flatTx/>
          </a:bodyPr>
          <a:lstStyle/>
          <a:p>
            <a:pPr algn="ctr" rtl="1">
              <a:defRPr/>
            </a:pPr>
            <a:r>
              <a:rPr lang="th-TH" sz="3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3</a:t>
            </a:r>
            <a:endParaRPr lang="th-TH" sz="3600" b="1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2496" name="AutoShape 19"/>
          <p:cNvSpPr>
            <a:spLocks noChangeArrowheads="1"/>
          </p:cNvSpPr>
          <p:nvPr/>
        </p:nvSpPr>
        <p:spPr bwMode="auto">
          <a:xfrm rot="10800000">
            <a:off x="4214810" y="3000387"/>
            <a:ext cx="515118" cy="357191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th-TH" sz="140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5720" y="4714884"/>
            <a:ext cx="86439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273050"/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1.	ระดับความสำเร็จของการบังคับใช้กฎหมายการคุ้มครองพยานและผู้แจ้งเบาะแสอย่างมีประสิทธิภาพ</a:t>
            </a:r>
            <a:endParaRPr lang="en-US" sz="2400" b="1" spc="-70" dirty="0" smtClean="0">
              <a:latin typeface="TH SarabunIT๙" pitchFamily="34" charset="-34"/>
              <a:cs typeface="TH SarabunIT๙" pitchFamily="34" charset="-34"/>
            </a:endParaRPr>
          </a:p>
          <a:p>
            <a:pPr marL="631825" indent="-273050"/>
            <a:r>
              <a:rPr lang="th-TH" sz="2200" b="1" spc="-70" dirty="0" smtClean="0">
                <a:latin typeface="TH SarabunIT๙" pitchFamily="34" charset="-34"/>
                <a:cs typeface="TH SarabunIT๙" pitchFamily="34" charset="-34"/>
              </a:rPr>
              <a:t>2.	จำนวนเครือข่ายเพื่อร่วมขับเคลื่อนการป้องกันและปราบปรามการทุจริตทั้งในประเทศและต่างประเทศเพิ่มขึ้น</a:t>
            </a:r>
          </a:p>
          <a:p>
            <a:pPr marL="631825" indent="-273050"/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3.	ร้อยละความพึงพอใจของภาคีทุกภาคส่วนที่มีต่อระบบแจ้งเบาะแสการทุจริต</a:t>
            </a:r>
          </a:p>
          <a:p>
            <a:pPr marL="631825" indent="-273050"/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4.	ระดับความเป็นอิสระของสื่อและการเข้าถึงข้อมูลของประชาชน</a:t>
            </a:r>
            <a:endParaRPr lang="en-US" sz="2400" b="1" spc="-70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4000496" y="4071942"/>
            <a:ext cx="1071570" cy="428628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95936" y="404878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ตัวชี้วัด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188640"/>
            <a:ext cx="7600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altLang="zh-CN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การกำหนดเป้าหมาย ยุทธศาสตร์ และตัวชี้วัดในยุทธศาสตร์ชาติฯ ระยะที่ 2</a:t>
            </a:r>
            <a:endParaRPr lang="th-TH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68</a:t>
            </a:fld>
            <a:endParaRPr lang="th-TH" dirty="0"/>
          </a:p>
        </p:txBody>
      </p:sp>
      <p:pic>
        <p:nvPicPr>
          <p:cNvPr id="17" name="Picture 16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572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072330" y="2479786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8" name="Line 12"/>
          <p:cNvSpPr>
            <a:spLocks noChangeShapeType="1"/>
          </p:cNvSpPr>
          <p:nvPr/>
        </p:nvSpPr>
        <p:spPr bwMode="auto">
          <a:xfrm>
            <a:off x="4352925" y="2479786"/>
            <a:ext cx="0" cy="1143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79" name="Line 13"/>
          <p:cNvSpPr>
            <a:spLocks noChangeShapeType="1"/>
          </p:cNvSpPr>
          <p:nvPr/>
        </p:nvSpPr>
        <p:spPr bwMode="auto">
          <a:xfrm>
            <a:off x="7202488" y="3489445"/>
            <a:ext cx="0" cy="104776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83318" y="1765406"/>
            <a:ext cx="8928000" cy="1039814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 rtl="1"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เพื่อยกระดับสมรรถนะการดำเนินงานของหน่วยงานต่อต้านการทุจริต</a:t>
            </a:r>
            <a:br>
              <a:rPr lang="th-TH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ในด้านการต่อต้านทุจริตให้เท่าทันสถานการณ์และได้มาตรฐานสากล</a:t>
            </a:r>
          </a:p>
          <a:p>
            <a:pPr algn="ctr" rtl="1">
              <a:defRPr/>
            </a:pPr>
            <a:endParaRPr lang="th-TH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44488" y="4310766"/>
            <a:ext cx="8820000" cy="213904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th-TH" sz="1400" spc="-70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08496" y="3256720"/>
            <a:ext cx="8928000" cy="50006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ยุทธศาสตร์</a:t>
            </a:r>
            <a:r>
              <a:rPr lang="th-TH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th-TH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5  </a:t>
            </a:r>
            <a:r>
              <a:rPr lang="th-TH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เสริมสร้างองค์ความรู้ด้านการต่อต้านการทุจริตให้กับบุคลากรทุกภาคส่วน</a:t>
            </a:r>
          </a:p>
          <a:p>
            <a:pPr>
              <a:defRPr/>
            </a:pPr>
            <a:endParaRPr lang="th-TH" sz="140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786050" y="836712"/>
            <a:ext cx="3214710" cy="642942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flatTx/>
          </a:bodyPr>
          <a:lstStyle/>
          <a:p>
            <a:pPr algn="ctr" rtl="1">
              <a:defRPr/>
            </a:pPr>
            <a:r>
              <a:rPr lang="th-TH" sz="3600" b="1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วัตถุประสงค์หลักที่ 4</a:t>
            </a:r>
            <a:endParaRPr lang="th-TH" sz="3600" b="1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2496" name="AutoShape 19"/>
          <p:cNvSpPr>
            <a:spLocks noChangeArrowheads="1"/>
          </p:cNvSpPr>
          <p:nvPr/>
        </p:nvSpPr>
        <p:spPr bwMode="auto">
          <a:xfrm rot="10800000">
            <a:off x="4286248" y="2827536"/>
            <a:ext cx="515118" cy="357191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th-TH" sz="140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7544" y="4365104"/>
            <a:ext cx="856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400"/>
              </a:lnSpc>
            </a:pP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1..	ระดับความสำเร็จในการเตรียมความพร้อมการพัฒนากลไกความร่วมมือและมาตรการทางกฎหมาย</a:t>
            </a:r>
            <a:b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รองรับการจัดตั้งประชาคมอาเซียนว่าด้วยการป้องกันและปราบปรามการทุจริต</a:t>
            </a:r>
            <a:endParaRPr lang="en-US" sz="2400" b="1" spc="-70" dirty="0" smtClean="0">
              <a:latin typeface="TH SarabunIT๙" pitchFamily="34" charset="-34"/>
              <a:cs typeface="TH SarabunIT๙" pitchFamily="34" charset="-34"/>
            </a:endParaRPr>
          </a:p>
          <a:p>
            <a:pPr marL="355600" indent="-355600">
              <a:lnSpc>
                <a:spcPts val="2400"/>
              </a:lnSpc>
            </a:pP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2.	ระดับความสำเร็จการจัดตั้งฐานข้อมูลกลางและองค์ความรู้ที่เท่าทันสถานการณ์เพื่อเป็นประโยชน์</a:t>
            </a:r>
            <a:b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ต่อการวิจัย การพัฒนาบุคลากรและกิจกรรมที่เกี่ยวข้องกับการป้องกันและปราบปรามการทุจริต</a:t>
            </a:r>
          </a:p>
          <a:p>
            <a:pPr marL="355600" indent="-355600">
              <a:lnSpc>
                <a:spcPts val="2400"/>
              </a:lnSpc>
            </a:pPr>
            <a:r>
              <a:rPr lang="th-TH" sz="2400" b="1" spc="-70" dirty="0" smtClean="0">
                <a:latin typeface="TH SarabunIT๙" pitchFamily="34" charset="-34"/>
                <a:cs typeface="TH SarabunIT๙" pitchFamily="34" charset="-34"/>
              </a:rPr>
              <a:t>3.	ระดับความสำเร็จในการปรับปรุงและพัฒนากฎหมาย การจัดทำมาตรการ และกลไกการป้องกันและปราบปรามการทุจริตที่สอดคล้องกับอนุสัญญาสหประชาชาติว่าด้วยการต่อต้านการทุจริต ค.ศ. 2003</a:t>
            </a:r>
            <a:endParaRPr lang="en-US" sz="2400" b="1" spc="-70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4000496" y="3822948"/>
            <a:ext cx="1071570" cy="428628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95936" y="3831431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ตัวชี้วัด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188640"/>
            <a:ext cx="7600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altLang="zh-CN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การกำหนดเป้าหมาย ยุทธศาสตร์ และตัวชี้วัดในยุทธศาสตร์ชาติฯ ระยะที่ 2</a:t>
            </a:r>
            <a:endParaRPr lang="th-TH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69</a:t>
            </a:fld>
            <a:endParaRPr lang="th-TH" dirty="0"/>
          </a:p>
        </p:txBody>
      </p:sp>
      <p:pic>
        <p:nvPicPr>
          <p:cNvPr id="17" name="Picture 16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950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2002_9.jpg"/>
          <p:cNvPicPr>
            <a:picLocks noChangeAspect="1"/>
          </p:cNvPicPr>
          <p:nvPr/>
        </p:nvPicPr>
        <p:blipFill>
          <a:blip r:embed="rId2"/>
          <a:srcRect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 flipH="1">
            <a:off x="1828800" y="2514600"/>
            <a:ext cx="5638800" cy="3581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4400" b="1">
                <a:solidFill>
                  <a:srgbClr val="FF0000"/>
                </a:solidFill>
                <a:latin typeface="Angsana New" charset="-34"/>
              </a:rPr>
              <a:t>   </a:t>
            </a:r>
            <a:r>
              <a:rPr lang="th-TH" sz="4400" b="1">
                <a:solidFill>
                  <a:srgbClr val="66FFFF"/>
                </a:solidFill>
                <a:latin typeface="Angsana New" charset="-34"/>
              </a:rPr>
              <a:t>“</a:t>
            </a:r>
            <a:r>
              <a:rPr lang="th-TH" sz="4400" b="1" i="1" u="sng">
                <a:solidFill>
                  <a:srgbClr val="66FFFF"/>
                </a:solidFill>
                <a:latin typeface="Angsana New" charset="-34"/>
              </a:rPr>
              <a:t>การที่ผู้ดำรงตำแหน่งทางการเมือง</a:t>
            </a:r>
            <a:r>
              <a:rPr lang="th-TH" sz="4400" b="1">
                <a:solidFill>
                  <a:srgbClr val="FF0000"/>
                </a:solidFill>
                <a:latin typeface="Angsana New" charset="-34"/>
              </a:rPr>
              <a:t>หรือ</a:t>
            </a:r>
            <a:r>
              <a:rPr lang="th-TH" sz="4400" b="1" i="1" u="sng">
                <a:solidFill>
                  <a:srgbClr val="66FFFF"/>
                </a:solidFill>
                <a:latin typeface="Angsana New" charset="-34"/>
              </a:rPr>
              <a:t>ข้าราชการ</a:t>
            </a:r>
            <a:r>
              <a:rPr lang="th-TH" sz="4400" b="1">
                <a:solidFill>
                  <a:srgbClr val="FF0000"/>
                </a:solidFill>
                <a:latin typeface="Angsana New" charset="-34"/>
              </a:rPr>
              <a:t>ได้เปิดโอกาสให้เงิน หรือ</a:t>
            </a:r>
            <a:r>
              <a:rPr lang="th-TH" sz="4400" b="1" i="1" u="sng">
                <a:solidFill>
                  <a:srgbClr val="FFFF00"/>
                </a:solidFill>
                <a:latin typeface="Angsana New" charset="-34"/>
              </a:rPr>
              <a:t>ผลประโยชน์ส่วนตัว</a:t>
            </a:r>
            <a:r>
              <a:rPr lang="th-TH" sz="4400" b="1">
                <a:solidFill>
                  <a:srgbClr val="FF0000"/>
                </a:solidFill>
                <a:latin typeface="Angsana New" charset="-34"/>
              </a:rPr>
              <a:t>เข้ามามีอิทธิพลต่อหน้าที่และความรับผิดชอบที่จะต้องมีต่อ</a:t>
            </a:r>
            <a:r>
              <a:rPr lang="th-TH" sz="4400" b="1" i="1" u="sng">
                <a:solidFill>
                  <a:srgbClr val="FFFF00"/>
                </a:solidFill>
                <a:latin typeface="Angsana New" charset="-34"/>
              </a:rPr>
              <a:t>สาธารณะ</a:t>
            </a:r>
            <a:r>
              <a:rPr lang="th-TH" sz="4400" b="1">
                <a:solidFill>
                  <a:srgbClr val="FF0000"/>
                </a:solidFill>
                <a:latin typeface="Angsana New" charset="-34"/>
              </a:rPr>
              <a:t>”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76400" y="838200"/>
          <a:ext cx="5715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8DFB-D1A1-49E2-AE4F-410E648BC4AE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162800" y="645795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/>
              <a:t>ศ.ดร.ธีรภัทร์  เสรีรังสรรค์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Graphic spid="7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214282" y="409224"/>
            <a:ext cx="8643998" cy="57150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0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ยุทธศาสตร์ชาติว่าด้วยการป้องกันและปราบปรามการทุจริต ระยะที่ 2</a:t>
            </a:r>
            <a:endParaRPr lang="th-TH" sz="3000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8" descr="ลูกศร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46" y="1052736"/>
            <a:ext cx="8786842" cy="54292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408" y="594928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70</a:t>
            </a:fld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177646" y="6450913"/>
            <a:ext cx="868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H SarabunIT๙" pitchFamily="34" charset="-34"/>
                <a:cs typeface="TH SarabunIT๙" pitchFamily="34" charset="-34"/>
              </a:rPr>
              <a:t>ที่มา</a:t>
            </a:r>
            <a:r>
              <a:rPr lang="en-US" sz="16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600" dirty="0" smtClean="0">
                <a:latin typeface="TH SarabunIT๙" pitchFamily="34" charset="-34"/>
                <a:cs typeface="TH SarabunIT๙" pitchFamily="34" charset="-34"/>
              </a:rPr>
              <a:t>ศ.ดร. ภักดี โพธิศิริ, กรรมการ ป.ป.ช., การอบรมหลักสูตร “พนักงานป้องกันการทุจริต”, 24 กรกฎาคม 2556</a:t>
            </a:r>
            <a:endParaRPr lang="th-TH" sz="16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Picture 10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42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16024" y="116632"/>
            <a:ext cx="8820472" cy="340568"/>
          </a:xfrm>
          <a:noFill/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th-TH" sz="22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การป้องกัน ปราบปรามการทุจริตและประพฤติมิชอบในภาครัฐ</a:t>
            </a:r>
            <a:endParaRPr lang="en-US" sz="2200" b="1" dirty="0" smtClean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4038600" cy="615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นโยบาย              การปฏิบัติ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1400" dirty="0">
                <a:latin typeface="TH SarabunIT๙" pitchFamily="34" charset="-34"/>
                <a:cs typeface="TH SarabunIT๙" pitchFamily="34" charset="-34"/>
              </a:rPr>
              <a:t>Policy Integration</a:t>
            </a:r>
            <a:r>
              <a:rPr lang="th-TH" sz="1400" dirty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14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600200"/>
            <a:ext cx="1371600" cy="738188"/>
          </a:xfrm>
          <a:prstGeom prst="rect">
            <a:avLst/>
          </a:prstGeom>
          <a:solidFill>
            <a:srgbClr val="47A3FF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สร้างกลไกการป้องกันการทุจริตให้เข้มแข็งและมีประสิทธิภาพ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2438400"/>
            <a:ext cx="1371600" cy="1938338"/>
          </a:xfrm>
          <a:prstGeom prst="rect">
            <a:avLst/>
          </a:prstGeom>
          <a:solidFill>
            <a:schemeClr val="bg1"/>
          </a:solidFill>
          <a:ln w="28575">
            <a:solidFill>
              <a:srgbClr val="075D07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สร้างจิตสำนึก ค่านิยม คุณธรรม จริยธรรม และวัฒนธรรมสุจริต    </a:t>
            </a:r>
            <a:br>
              <a:rPr lang="th-TH" sz="12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ให้ตระหนักรู้เรื่องความซื่อสัตย์สุจริตและการป้องกันและปราบปรามการทุจริตในทุกภาคส่วน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สนับสนุนและเชิดชูข้าราชการที่มีค่านิยมในการต่อต้านการทุจริต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2929" y="5517232"/>
            <a:ext cx="137160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ก.พัฒนาสังคมฯ </a:t>
            </a:r>
            <a:r>
              <a:rPr lang="en-US" sz="1200" b="1" dirty="0" smtClean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br>
              <a:rPr lang="th-TH" sz="1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ก.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พลังงาน/ก.ศึกษาฯ /      ส.ผู้ตรวจการแผ่นดิน</a:t>
            </a:r>
          </a:p>
        </p:txBody>
      </p:sp>
      <p:sp>
        <p:nvSpPr>
          <p:cNvPr id="6151" name="TextBox 27"/>
          <p:cNvSpPr txBox="1">
            <a:spLocks noChangeArrowheads="1"/>
          </p:cNvSpPr>
          <p:nvPr/>
        </p:nvSpPr>
        <p:spPr bwMode="auto">
          <a:xfrm>
            <a:off x="1600200" y="1600200"/>
            <a:ext cx="1371600" cy="738188"/>
          </a:xfrm>
          <a:prstGeom prst="rect">
            <a:avLst/>
          </a:prstGeom>
          <a:solidFill>
            <a:srgbClr val="075D07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สร้างความตระหนักรู้ในการป้องกันและปราบปรามการทุจริต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1600200"/>
            <a:ext cx="1371600" cy="738188"/>
          </a:xfrm>
          <a:prstGeom prst="rect">
            <a:avLst/>
          </a:prstGeom>
          <a:solidFill>
            <a:srgbClr val="FF822D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เสริมสร้างความเข้มแข็งในการ</a:t>
            </a:r>
            <a:r>
              <a:rPr lang="th-TH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ปราบปราม</a:t>
            </a:r>
            <a:br>
              <a:rPr lang="th-TH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0" y="457200"/>
            <a:ext cx="1371600" cy="584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ผลกระทบ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1200" dirty="0">
                <a:latin typeface="TH SarabunIT๙" pitchFamily="34" charset="-34"/>
                <a:cs typeface="TH SarabunIT๙" pitchFamily="34" charset="-34"/>
              </a:rPr>
              <a:t>Impact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0" y="457200"/>
            <a:ext cx="1371600" cy="584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ผลลัพธ์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1200" dirty="0">
                <a:latin typeface="TH SarabunIT๙" pitchFamily="34" charset="-34"/>
                <a:cs typeface="TH SarabunIT๙" pitchFamily="34" charset="-34"/>
              </a:rPr>
              <a:t>Outcome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457200"/>
            <a:ext cx="1371600" cy="584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ผลผลิต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1200" dirty="0">
                <a:latin typeface="TH SarabunIT๙" pitchFamily="34" charset="-34"/>
                <a:cs typeface="TH SarabunIT๙" pitchFamily="34" charset="-34"/>
              </a:rPr>
              <a:t>Output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0" y="1133475"/>
            <a:ext cx="1447800" cy="1816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 ลดปัญหาการทุจริต   </a:t>
            </a:r>
            <a:br>
              <a:rPr lang="th-TH" sz="16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 ในสังคมไทย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 การดำเนินงาน ภาครัฐ   มีความโปร่งใสและ             มี</a:t>
            </a:r>
            <a:r>
              <a:rPr lang="th-TH" sz="1600" dirty="0" err="1"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บาลตามหลักสากล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0" y="1133475"/>
            <a:ext cx="1371600" cy="1816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ประเทศไทย</a:t>
            </a:r>
            <a:br>
              <a:rPr lang="th-TH" sz="16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มีการบริหารงาน</a:t>
            </a:r>
            <a:br>
              <a:rPr lang="th-TH" sz="16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ที่โปร่งใส </a:t>
            </a:r>
            <a:br>
              <a:rPr lang="th-TH" sz="16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sz="1600" dirty="0" err="1"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บาล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ประเทศชาติ       มี</a:t>
            </a:r>
            <a:r>
              <a:rPr lang="th-TH" sz="1600" dirty="0" smtClean="0">
                <a:latin typeface="TH SarabunIT๙" pitchFamily="34" charset="-34"/>
                <a:cs typeface="TH SarabunIT๙" pitchFamily="34" charset="-34"/>
              </a:rPr>
              <a:t>ภาพลักษณ์</a:t>
            </a:r>
            <a:br>
              <a:rPr lang="th-TH" sz="1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600" dirty="0" smtClean="0">
                <a:latin typeface="TH SarabunIT๙" pitchFamily="34" charset="-34"/>
                <a:cs typeface="TH SarabunIT๙" pitchFamily="34" charset="-34"/>
              </a:rPr>
              <a:t>คอร์รัปชัน</a:t>
            </a: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ดีขึ้น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2743" y="3140968"/>
            <a:ext cx="2819400" cy="2400300"/>
          </a:xfrm>
          <a:prstGeom prst="rect">
            <a:avLst/>
          </a:prstGeom>
          <a:solidFill>
            <a:srgbClr val="EBABD4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ตัวชี้วัด </a:t>
            </a:r>
            <a:r>
              <a:rPr lang="en-US" sz="15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:</a:t>
            </a:r>
            <a:r>
              <a:rPr lang="th-TH" sz="15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 ดัชนีชี้วัดภาพลักษณ์คอร์รัป</a:t>
            </a:r>
            <a:r>
              <a:rPr lang="th-TH" sz="1500" b="1" dirty="0" smtClean="0">
                <a:latin typeface="TH SarabunIT๙" pitchFamily="34" charset="-34"/>
                <a:cs typeface="TH SarabunIT๙" pitchFamily="34" charset="-34"/>
              </a:rPr>
              <a:t>ชัน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ของไทยเข้าสู่ระดับที่ดีขึ้น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 ความสำเร็จของการพัฒนาระดับคุณธรรมและความโปร่งใสในหน่วยงานภาครัฐ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-  เสริมสร้างคุณธรรม จริยธรรม และ             </a:t>
            </a:r>
            <a:r>
              <a:rPr lang="th-TH" sz="1500" b="1" dirty="0" err="1"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บาลในสถานศึกษา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1500" b="1" dirty="0" err="1">
                <a:latin typeface="TH SarabunIT๙" pitchFamily="34" charset="-34"/>
                <a:cs typeface="TH SarabunIT๙" pitchFamily="34" charset="-34"/>
              </a:rPr>
              <a:t>สพฐ.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en-US" sz="1500" b="1" dirty="0">
                <a:latin typeface="TH SarabunIT๙" pitchFamily="34" charset="-34"/>
                <a:cs typeface="TH SarabunIT๙" pitchFamily="34" charset="-34"/>
              </a:rPr>
              <a:t>  :  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นักเรียน จำนวน </a:t>
            </a:r>
            <a:r>
              <a:rPr lang="en-US" sz="1500" b="1" dirty="0">
                <a:latin typeface="TH SarabunIT๙" pitchFamily="34" charset="-34"/>
                <a:cs typeface="TH SarabunIT๙" pitchFamily="34" charset="-34"/>
              </a:rPr>
              <a:t>7,243,713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คน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    อา</a:t>
            </a:r>
            <a:r>
              <a:rPr lang="th-TH" sz="1500" b="1" dirty="0" err="1">
                <a:latin typeface="TH SarabunIT๙" pitchFamily="34" charset="-34"/>
                <a:cs typeface="TH SarabunIT๙" pitchFamily="34" charset="-34"/>
              </a:rPr>
              <a:t>ชีว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ฯ  </a:t>
            </a:r>
            <a:r>
              <a:rPr lang="en-US" sz="1500" b="1" dirty="0">
                <a:latin typeface="TH SarabunIT๙" pitchFamily="34" charset="-34"/>
                <a:cs typeface="TH SarabunIT๙" pitchFamily="34" charset="-34"/>
              </a:rPr>
              <a:t>:  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สถานศึกษา จำนวน 421 แห่ง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1500" b="1" dirty="0" err="1">
                <a:latin typeface="TH SarabunIT๙" pitchFamily="34" charset="-34"/>
                <a:cs typeface="TH SarabunIT๙" pitchFamily="34" charset="-34"/>
              </a:rPr>
              <a:t>สกอ.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500" b="1" dirty="0">
                <a:latin typeface="TH SarabunIT๙" pitchFamily="34" charset="-34"/>
                <a:cs typeface="TH SarabunIT๙" pitchFamily="34" charset="-34"/>
              </a:rPr>
              <a:t>   :  </a:t>
            </a:r>
            <a:r>
              <a:rPr lang="th-TH" sz="1500" b="1" dirty="0">
                <a:latin typeface="TH SarabunIT๙" pitchFamily="34" charset="-34"/>
                <a:cs typeface="TH SarabunIT๙" pitchFamily="34" charset="-34"/>
              </a:rPr>
              <a:t>สถานศึกษา จำนวน 80 แห่ง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29124" y="5715016"/>
            <a:ext cx="157163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งบประมาณรวมทั้งสิ้น</a:t>
            </a:r>
            <a:endParaRPr lang="en-US" sz="1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00760" y="5715016"/>
            <a:ext cx="2743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ปี 2558 จำนวน 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2,106.1171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ล้านบาท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4343400" y="685800"/>
            <a:ext cx="228600" cy="152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943600" y="685800"/>
            <a:ext cx="152400" cy="152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7467600" y="685800"/>
            <a:ext cx="152400" cy="152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95800" y="1133475"/>
            <a:ext cx="1524000" cy="40318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เพิ่มประสิทธิภาพการแสวงหาข้อเท็จจริงและการไต่สวนวินิจฉัย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การทุจริตในภาครัฐได้รับการตรวจสอบ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สร้างความตระหนักรู้เรื่องคุณธรรม จริยธรรม วัฒนธรรมสุจริต การป้องกันและปราบปรามการทุจริตในทุกภาคส่วน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ประชาชนและหน่วยงานภาครัฐให้ความร่วมมือในการป้องกันการทุจริต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2133600" y="609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28600" y="1143000"/>
            <a:ext cx="4191000" cy="33813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ลดปัญหาการทุจริตในสังคมไทย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2438400"/>
            <a:ext cx="1371600" cy="2788456"/>
          </a:xfrm>
          <a:prstGeom prst="rect">
            <a:avLst/>
          </a:prstGeom>
          <a:solidFill>
            <a:schemeClr val="bg1"/>
          </a:solidFill>
          <a:ln w="28575">
            <a:solidFill>
              <a:srgbClr val="47A3FF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เสริมสร้างและสนับสนุน </a:t>
            </a:r>
            <a:r>
              <a:rPr lang="th-TH" sz="12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2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 smtClean="0">
                <a:latin typeface="TH SarabunIT๙" pitchFamily="34" charset="-34"/>
                <a:cs typeface="TH SarabunIT๙" pitchFamily="34" charset="-34"/>
              </a:rPr>
              <a:t>ให้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ใช้หลักธรรมาภิบาลในการบริหารองค์กรให้เจ้าหน้าที่ของรัฐยึดถือปฏิบัติตามประมวลจริยธรรมในการปฏิบัติหน้าที่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 err="1"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การการทำงานของหน่วยงานภาครัฐ 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พัฒนาเครือข่ายความร่วมมือกับภาคีทุกภาคส่วนในประเทศ และพัฒนาเครือข่ายระหว่างประเทศ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สนับสนุนให้ประชาชน    ทั่วประเทศมีส่วนร่วมในการป้องกันการทุจริต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2438400"/>
            <a:ext cx="1371600" cy="2603790"/>
          </a:xfrm>
          <a:prstGeom prst="rect">
            <a:avLst/>
          </a:prstGeom>
          <a:solidFill>
            <a:schemeClr val="bg1"/>
          </a:solidFill>
          <a:ln w="28575">
            <a:solidFill>
              <a:srgbClr val="FF822D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เพิ่มประสิทธิภาพการแสวงหาข้อเท็จจริง ตรวจสอบ และการไต่สวนวินิจฉัย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ตรวจสอบบัญชีแสดงรายการทรัพย์สินและหนี้สิน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การสืบสวนและสอบสวนการกระทำผิดเกี่ยวกับการทุจริตและประพฤติมิชอบในภาครัฐ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เข้มงวดการบังคับใช้กฎหมายในกระบวนการตรวจสอบการป้องกันและปราบปรามการทุจริต</a:t>
            </a:r>
            <a:endParaRPr lang="th-TH" sz="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2286000" y="1481138"/>
            <a:ext cx="190128" cy="11906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838200" y="1481138"/>
            <a:ext cx="190128" cy="11906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3733800" y="1481138"/>
            <a:ext cx="190128" cy="11906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064" y="5517232"/>
            <a:ext cx="137160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ป.ป.ช./ก.ยุติธรรม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ป.ป.ท.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ก.พ.ร.</a:t>
            </a:r>
            <a:r>
              <a:rPr lang="en-US" sz="1200" b="1" dirty="0" smtClean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 ก.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ศึกษาฯ/ </a:t>
            </a: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200" b="1" dirty="0" smtClean="0">
                <a:latin typeface="TH SarabunIT๙" pitchFamily="34" charset="-34"/>
                <a:cs typeface="TH SarabunIT๙" pitchFamily="34" charset="-34"/>
              </a:rPr>
              <a:t>ก.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แรงงาน</a:t>
            </a:r>
            <a:endParaRPr lang="en-US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2629" y="5517232"/>
            <a:ext cx="137160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ป.ป.ช./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สตช.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/</a:t>
            </a:r>
            <a:r>
              <a:rPr lang="th-TH" sz="1200" b="1" dirty="0" err="1">
                <a:latin typeface="TH SarabunIT๙" pitchFamily="34" charset="-34"/>
                <a:cs typeface="TH SarabunIT๙" pitchFamily="34" charset="-34"/>
              </a:rPr>
              <a:t>ป.ป.ง.</a:t>
            </a:r>
            <a:endParaRPr lang="th-TH" sz="1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464" y="6203032"/>
            <a:ext cx="10668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ปี 2558               </a:t>
            </a:r>
            <a:r>
              <a:rPr lang="en-US" sz="14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en-US" sz="1400" b="1" dirty="0">
                <a:latin typeface="TH SarabunIT๙" pitchFamily="34" charset="-34"/>
                <a:cs typeface="TH SarabunIT๙" pitchFamily="34" charset="-34"/>
              </a:rPr>
              <a:t>813.6034</a:t>
            </a: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 ลบ.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5167" y="6203032"/>
            <a:ext cx="112137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ปี 2558 </a:t>
            </a:r>
            <a:r>
              <a:rPr lang="en-US" sz="1400" b="1" dirty="0">
                <a:latin typeface="TH SarabunIT๙" pitchFamily="34" charset="-34"/>
                <a:cs typeface="TH SarabunIT๙" pitchFamily="34" charset="-34"/>
              </a:rPr>
              <a:t>                  </a:t>
            </a: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400" b="1" dirty="0">
                <a:latin typeface="TH SarabunIT๙" pitchFamily="34" charset="-34"/>
                <a:cs typeface="TH SarabunIT๙" pitchFamily="34" charset="-34"/>
              </a:rPr>
              <a:t>715.9969 </a:t>
            </a: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ลบ.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53792" y="6203032"/>
            <a:ext cx="11668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ปี 2558              </a:t>
            </a:r>
            <a:r>
              <a:rPr lang="en-US" sz="1400" b="1" dirty="0">
                <a:latin typeface="TH SarabunIT๙" pitchFamily="34" charset="-34"/>
                <a:cs typeface="TH SarabunIT๙" pitchFamily="34" charset="-34"/>
              </a:rPr>
              <a:t>590.8436</a:t>
            </a:r>
            <a:r>
              <a:rPr lang="th-TH" sz="1400" b="1" dirty="0">
                <a:latin typeface="TH SarabunIT๙" pitchFamily="34" charset="-34"/>
                <a:cs typeface="TH SarabunIT๙" pitchFamily="34" charset="-34"/>
              </a:rPr>
              <a:t> ลบ.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0416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190500"/>
            <a:ext cx="9144000" cy="587375"/>
          </a:xfrm>
        </p:spPr>
        <p:txBody>
          <a:bodyPr/>
          <a:lstStyle/>
          <a:p>
            <a:pPr eaLnBrk="1" hangingPunct="1"/>
            <a:r>
              <a:rPr lang="th-TH" altLang="th-TH" sz="2800" b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15. การป้องกัน ปราบปรามการทุจริตและประพฤติมิชอบในภาครัฐ</a:t>
            </a:r>
            <a:endParaRPr lang="en-US" altLang="th-TH" sz="2800" b="1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4038600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นโยบาย              การปฏิบัติ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Policy Integration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540000"/>
            <a:ext cx="1371600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สร้างกลไกการป้องกันการทุจริตให้เข้มแข็งและมีประสิทธิภาพ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2552700"/>
            <a:ext cx="1371600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สร้างความตระหนักรู้ในการป้องกันและปราบปรามการทุจริต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2552700"/>
            <a:ext cx="1371600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เสริมสร้างความเข้มแข็งในการปราบปรามการทุจริต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0" y="914400"/>
            <a:ext cx="13716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ผลกระทบ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0" y="914400"/>
            <a:ext cx="13716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ผลลัพธ์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Outcome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914400"/>
            <a:ext cx="1371600" cy="677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ผลผลิต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Output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0" y="1720850"/>
            <a:ext cx="1447800" cy="1570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ลดปัญหาการทุจริต   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ในสังคมไทย</a:t>
            </a:r>
          </a:p>
          <a:p>
            <a:pPr marL="90488" indent="-90488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การดำเนินงาน   ภาครัฐมีความโปร่งใสและมี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บาลตามหลักสากล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0" y="1714500"/>
            <a:ext cx="1371600" cy="1846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ประเทศไทย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มีการบริหารงาน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ที่โปร่งใส </a:t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บาล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ประเทศชาติ       มีภาพลักษณ์คอร์รัปชั่นดีขึ้น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2200" y="3941763"/>
            <a:ext cx="2362200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ตัวชี้วัด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ดัชนีชี้วัดภาพลักษณ์</a:t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คอร์รัปชั่นของไทยเข้าสู่</a:t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ระดับที่ดีขึ้น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0" y="5524500"/>
            <a:ext cx="281940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หน่วยงานที่เกี่ยวข้อง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70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หน่วยงาน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0" y="4686300"/>
            <a:ext cx="388620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งบประมาณปี 2559 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รวมทั้งสิ้น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2,803.2012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ล้านบาท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4343400" y="1295400"/>
            <a:ext cx="152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Right Arrow 54"/>
          <p:cNvSpPr/>
          <p:nvPr/>
        </p:nvSpPr>
        <p:spPr>
          <a:xfrm flipV="1">
            <a:off x="5943600" y="1295400"/>
            <a:ext cx="152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467600" y="1295400"/>
            <a:ext cx="152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800" y="1714500"/>
            <a:ext cx="1524000" cy="4154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เพิ่มประสิทธิภาพการแสวงหาข้อเท็จจริงและการไต่สวนวินิจฉัย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การทุจริตในภาครัฐได้รับการตรวจสอบ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สร้างความตระหนักรู้เรื่องคุณธรรม จริยธรรม วัฒนธรรมสุจริต การป้องกันและปราบปรามการทุจริตในทุกภาคส่วน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ประชาชนและหน่วยงานภาครัฐให้ความร่วมมือในการป้องกันการทุจริต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2057400" y="1066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600" y="1790700"/>
            <a:ext cx="41910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ลดปัญหาการทุจริตในสังคมไทย  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2209800" y="23241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3619500"/>
            <a:ext cx="12954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ปี 2559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998.6984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ลบ.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0200" y="3619500"/>
            <a:ext cx="13716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ปี 2559 </a:t>
            </a:r>
            <a:r>
              <a:rPr lang="en-US" sz="1800" b="1">
                <a:latin typeface="TH SarabunPSK" pitchFamily="34" charset="-34"/>
                <a:cs typeface="TH SarabunPSK" pitchFamily="34" charset="-34"/>
              </a:rPr>
              <a:t>                  694.1951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ลบ.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24200" y="3619500"/>
            <a:ext cx="12954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ปี 2559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1,110.3077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ลบ.</a:t>
            </a:r>
          </a:p>
        </p:txBody>
      </p:sp>
      <p:sp>
        <p:nvSpPr>
          <p:cNvPr id="38" name="Down Arrow 35"/>
          <p:cNvSpPr/>
          <p:nvPr/>
        </p:nvSpPr>
        <p:spPr>
          <a:xfrm>
            <a:off x="3581400" y="23241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Down Arrow 35"/>
          <p:cNvSpPr/>
          <p:nvPr/>
        </p:nvSpPr>
        <p:spPr>
          <a:xfrm>
            <a:off x="685800" y="23241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Down Arrow 35"/>
          <p:cNvSpPr/>
          <p:nvPr/>
        </p:nvSpPr>
        <p:spPr>
          <a:xfrm>
            <a:off x="685800" y="33909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Down Arrow 35"/>
          <p:cNvSpPr/>
          <p:nvPr/>
        </p:nvSpPr>
        <p:spPr>
          <a:xfrm>
            <a:off x="2209800" y="33909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Down Arrow 35"/>
          <p:cNvSpPr/>
          <p:nvPr/>
        </p:nvSpPr>
        <p:spPr>
          <a:xfrm>
            <a:off x="3581400" y="33909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Down Arrow 35"/>
          <p:cNvSpPr/>
          <p:nvPr/>
        </p:nvSpPr>
        <p:spPr>
          <a:xfrm>
            <a:off x="762000" y="43815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Down Arrow 35"/>
          <p:cNvSpPr/>
          <p:nvPr/>
        </p:nvSpPr>
        <p:spPr>
          <a:xfrm>
            <a:off x="2286000" y="43815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Down Arrow 35"/>
          <p:cNvSpPr/>
          <p:nvPr/>
        </p:nvSpPr>
        <p:spPr>
          <a:xfrm>
            <a:off x="3657600" y="4381500"/>
            <a:ext cx="2286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84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73</a:t>
            </a:fld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1187624" y="408678"/>
            <a:ext cx="6715172" cy="500042"/>
          </a:xfrm>
          <a:prstGeom prst="roundRect">
            <a:avLst/>
          </a:prstGeom>
          <a:solidFill>
            <a:srgbClr val="0000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ตัวแบบเพื่อการขับเคลื่อนยุทธศาสตร์</a:t>
            </a:r>
            <a:endParaRPr lang="en-US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214282" y="1500174"/>
            <a:ext cx="8701788" cy="4572032"/>
            <a:chOff x="214282" y="1071546"/>
            <a:chExt cx="8701788" cy="4572032"/>
          </a:xfrm>
        </p:grpSpPr>
        <p:sp>
          <p:nvSpPr>
            <p:cNvPr id="7" name="TextBox 6"/>
            <p:cNvSpPr txBox="1"/>
            <p:nvPr/>
          </p:nvSpPr>
          <p:spPr>
            <a:xfrm>
              <a:off x="244776" y="1855775"/>
              <a:ext cx="1357322" cy="3046988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ภาวะผู้นำ</a:t>
              </a: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6412" y="1882034"/>
              <a:ext cx="1643074" cy="830997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บุคลากร</a:t>
              </a: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6412" y="2953604"/>
              <a:ext cx="1643074" cy="830997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กลยุทธ์และ</a:t>
              </a:r>
              <a:r>
                <a:rPr lang="en-US" sz="2400" b="1" dirty="0" smtClean="0">
                  <a:latin typeface="TH SarabunIT๙" pitchFamily="34" charset="-34"/>
                  <a:cs typeface="TH SarabunIT๙" pitchFamily="34" charset="-34"/>
                </a:rPr>
                <a:t>  </a:t>
              </a: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นโยบาย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6412" y="4025174"/>
              <a:ext cx="1643074" cy="830997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พันธมิตรและ</a:t>
              </a:r>
              <a:r>
                <a:rPr lang="en-US" sz="2400" b="1" dirty="0" smtClean="0"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ทรัพยากร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3800" y="1855775"/>
              <a:ext cx="1357322" cy="3046988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กระบวนการ</a:t>
              </a: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5436" y="1855775"/>
              <a:ext cx="2000264" cy="83099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ผลด้านบุคลากร</a:t>
              </a: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5436" y="2953604"/>
              <a:ext cx="2000264" cy="83099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ผลด้านลูกค้า</a:t>
              </a: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5436" y="4025174"/>
              <a:ext cx="2000264" cy="83099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ผลด้านสังคม</a:t>
              </a: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0014" y="1855775"/>
              <a:ext cx="1398266" cy="3046988"/>
            </a:xfrm>
            <a:prstGeom prst="rect">
              <a:avLst/>
            </a:prstGeom>
            <a:solidFill>
              <a:srgbClr val="99CCFF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ผลการดำเนินงาน</a:t>
              </a:r>
            </a:p>
            <a:p>
              <a:pPr algn="ctr"/>
              <a:endParaRPr lang="en-US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en-US" sz="2400" b="1" dirty="0" smtClean="0"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14282" y="1071546"/>
              <a:ext cx="4857784" cy="714380"/>
            </a:xfrm>
            <a:prstGeom prst="rightArrow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ปัจจัยที่เป็นตัวนำไปสู่ผลลัพธ์</a:t>
              </a:r>
              <a:endParaRPr lang="th-TH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228590" y="1071546"/>
              <a:ext cx="3687480" cy="714380"/>
            </a:xfrm>
            <a:prstGeom prst="rightArrow">
              <a:avLst/>
            </a:prstGeom>
            <a:solidFill>
              <a:srgbClr val="0066C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ผลลัพธ์</a:t>
              </a:r>
              <a:endParaRPr lang="th-TH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214282" y="4929198"/>
              <a:ext cx="8643998" cy="714380"/>
            </a:xfrm>
            <a:prstGeom prst="leftArrow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IT๙" pitchFamily="34" charset="-34"/>
                  <a:cs typeface="TH SarabunIT๙" pitchFamily="34" charset="-34"/>
                </a:rPr>
                <a:t>การเรียนรู้และนวัตกรรม</a:t>
              </a:r>
              <a:endParaRPr lang="th-TH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83479" y="2285992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09507" y="3357562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83479" y="4427544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28992" y="2285992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8992" y="3355974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8992" y="4357694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2503" y="2285992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2503" y="3355974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2503" y="4357694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27081" y="2285992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227081" y="3355974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27081" y="4356106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536017" y="2821777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536811" y="3892553"/>
              <a:ext cx="2143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072992" y="278526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072992" y="385683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46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35280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74</a:t>
            </a:fld>
            <a:endParaRPr lang="th-TH" dirty="0"/>
          </a:p>
        </p:txBody>
      </p:sp>
      <p:grpSp>
        <p:nvGrpSpPr>
          <p:cNvPr id="5" name="Group 59"/>
          <p:cNvGrpSpPr/>
          <p:nvPr/>
        </p:nvGrpSpPr>
        <p:grpSpPr>
          <a:xfrm>
            <a:off x="144172" y="1628800"/>
            <a:ext cx="8856984" cy="4824536"/>
            <a:chOff x="107504" y="1844824"/>
            <a:chExt cx="8856984" cy="4824536"/>
          </a:xfrm>
        </p:grpSpPr>
        <p:sp>
          <p:nvSpPr>
            <p:cNvPr id="6" name="Rounded Rectangle 5"/>
            <p:cNvSpPr/>
            <p:nvPr/>
          </p:nvSpPr>
          <p:spPr>
            <a:xfrm>
              <a:off x="7551624" y="3789040"/>
              <a:ext cx="1368152" cy="1584176"/>
            </a:xfrm>
            <a:prstGeom prst="roundRect">
              <a:avLst>
                <a:gd name="adj" fmla="val 36035"/>
              </a:avLst>
            </a:prstGeom>
            <a:solidFill>
              <a:srgbClr val="94CC9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52120" y="3789040"/>
              <a:ext cx="1656184" cy="1368152"/>
            </a:xfrm>
            <a:prstGeom prst="roundRect">
              <a:avLst>
                <a:gd name="adj" fmla="val 36035"/>
              </a:avLst>
            </a:prstGeom>
            <a:solidFill>
              <a:srgbClr val="94CC9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90488" y="3730680"/>
              <a:ext cx="1656184" cy="1368152"/>
            </a:xfrm>
            <a:prstGeom prst="roundRect">
              <a:avLst>
                <a:gd name="adj" fmla="val 36035"/>
              </a:avLst>
            </a:prstGeom>
            <a:solidFill>
              <a:srgbClr val="99CC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16224" y="3717032"/>
              <a:ext cx="1475656" cy="1368152"/>
            </a:xfrm>
            <a:prstGeom prst="roundRect">
              <a:avLst>
                <a:gd name="adj" fmla="val 36035"/>
              </a:avLst>
            </a:prstGeom>
            <a:solidFill>
              <a:srgbClr val="99CC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3528" y="3717032"/>
              <a:ext cx="1475656" cy="1368152"/>
            </a:xfrm>
            <a:prstGeom prst="roundRect">
              <a:avLst>
                <a:gd name="adj" fmla="val 36035"/>
              </a:avLst>
            </a:prstGeom>
            <a:solidFill>
              <a:srgbClr val="99CC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19672" y="5301208"/>
              <a:ext cx="1475656" cy="1368152"/>
            </a:xfrm>
            <a:prstGeom prst="roundRect">
              <a:avLst>
                <a:gd name="adj" fmla="val 36035"/>
              </a:avLst>
            </a:prstGeom>
            <a:solidFill>
              <a:srgbClr val="99CC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7504" y="5229200"/>
              <a:ext cx="1475656" cy="1368152"/>
            </a:xfrm>
            <a:prstGeom prst="roundRect">
              <a:avLst>
                <a:gd name="adj" fmla="val 36035"/>
              </a:avLst>
            </a:prstGeom>
            <a:solidFill>
              <a:srgbClr val="99CC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2701234" y="2780928"/>
              <a:ext cx="16120" cy="935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23528" y="3789040"/>
              <a:ext cx="152106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คณะอนุ</a:t>
              </a: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กรรมการฯ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ภาคเอกชน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019919" y="3754487"/>
              <a:ext cx="151667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คณะอนุ</a:t>
              </a: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กรรมการฯ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อำนวยการ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677807" y="3802688"/>
              <a:ext cx="173099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คณะอนุกรรมการ</a:t>
              </a:r>
            </a:p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ภาคประชาสังคมและสื่อมวลชน</a:t>
              </a: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3044328" y="5517232"/>
              <a:ext cx="3327872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V="1">
              <a:off x="6362468" y="5143620"/>
              <a:ext cx="0" cy="373612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724128" y="3884855"/>
              <a:ext cx="156441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คณะกรรมการ</a:t>
              </a:r>
            </a:p>
            <a:p>
              <a:pPr algn="ctr">
                <a:defRPr/>
              </a:pP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ขับเคลื่อน</a:t>
              </a: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ฯ</a:t>
              </a:r>
            </a:p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ภาครัฐ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6459946" y="3423867"/>
              <a:ext cx="0" cy="363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986734" y="3352428"/>
              <a:ext cx="3560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986734" y="3352429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4547618" y="3352429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Box 27"/>
            <p:cNvSpPr txBox="1">
              <a:spLocks noChangeArrowheads="1"/>
            </p:cNvSpPr>
            <p:nvPr/>
          </p:nvSpPr>
          <p:spPr bwMode="auto">
            <a:xfrm>
              <a:off x="7579700" y="3789040"/>
              <a:ext cx="138478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กลไกขับเคลื่อนยุทธศาสตร์</a:t>
              </a: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ข้างเคียง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8240388" y="3423867"/>
              <a:ext cx="0" cy="363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6459946" y="3423866"/>
              <a:ext cx="17804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7097388" y="3138116"/>
              <a:ext cx="5715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rot="10800000">
              <a:off x="2419880" y="3495303"/>
              <a:ext cx="0" cy="215900"/>
            </a:xfrm>
            <a:prstGeom prst="line">
              <a:avLst/>
            </a:prstGeom>
            <a:noFill/>
            <a:ln w="31750">
              <a:solidFill>
                <a:schemeClr val="accent5">
                  <a:lumMod val="25000"/>
                </a:schemeClr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rot="10800000">
              <a:off x="1288603" y="3496891"/>
              <a:ext cx="1129812" cy="0"/>
            </a:xfrm>
            <a:prstGeom prst="line">
              <a:avLst/>
            </a:prstGeom>
            <a:noFill/>
            <a:ln w="31750">
              <a:solidFill>
                <a:schemeClr val="accent5">
                  <a:lumMod val="2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10800000" flipV="1">
              <a:off x="1309118" y="3495303"/>
              <a:ext cx="0" cy="214313"/>
            </a:xfrm>
            <a:prstGeom prst="line">
              <a:avLst/>
            </a:prstGeom>
            <a:noFill/>
            <a:ln w="31750">
              <a:solidFill>
                <a:schemeClr val="accent5">
                  <a:lumMod val="2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rot="10800000">
              <a:off x="4226688" y="3495303"/>
              <a:ext cx="0" cy="215900"/>
            </a:xfrm>
            <a:prstGeom prst="line">
              <a:avLst/>
            </a:prstGeom>
            <a:noFill/>
            <a:ln w="31750">
              <a:solidFill>
                <a:schemeClr val="accent5">
                  <a:lumMod val="25000"/>
                </a:schemeClr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rot="10800000">
              <a:off x="3095411" y="3496891"/>
              <a:ext cx="1129812" cy="0"/>
            </a:xfrm>
            <a:prstGeom prst="line">
              <a:avLst/>
            </a:prstGeom>
            <a:noFill/>
            <a:ln w="31750">
              <a:solidFill>
                <a:schemeClr val="accent5">
                  <a:lumMod val="2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10800000" flipV="1">
              <a:off x="3115926" y="3495303"/>
              <a:ext cx="0" cy="214313"/>
            </a:xfrm>
            <a:prstGeom prst="line">
              <a:avLst/>
            </a:prstGeom>
            <a:noFill/>
            <a:ln w="31750">
              <a:solidFill>
                <a:schemeClr val="accent5">
                  <a:lumMod val="2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H="1">
              <a:off x="920765" y="3352427"/>
              <a:ext cx="725370" cy="2143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V="1">
              <a:off x="3059832" y="5085184"/>
              <a:ext cx="0" cy="373613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2041791" y="3352427"/>
              <a:ext cx="461601" cy="2143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07504" y="5352692"/>
              <a:ext cx="152106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คณะอนุ</a:t>
              </a:r>
            </a:p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กรรมการฯ</a:t>
              </a:r>
            </a:p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กลไกศาสนา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610771" y="5373216"/>
              <a:ext cx="152106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คณะอนุ</a:t>
              </a:r>
            </a:p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กรรมการฯ</a:t>
              </a:r>
            </a:p>
            <a:p>
              <a:pPr algn="ctr">
                <a:defRPr/>
              </a:pPr>
              <a:r>
                <a:rPr lang="th-TH" sz="2400" b="1" dirty="0" smtClean="0">
                  <a:latin typeface="TH SarabunIT๙" pitchFamily="34" charset="-34"/>
                  <a:cs typeface="TH SarabunIT๙" pitchFamily="34" charset="-34"/>
                </a:rPr>
                <a:t>กลไกการศึกษา</a:t>
              </a:r>
              <a:endParaRPr lang="th-TH" sz="24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V="1">
              <a:off x="1821339" y="4995501"/>
              <a:ext cx="484224" cy="37201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156650" y="5367511"/>
              <a:ext cx="93056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6516216" y="5157192"/>
              <a:ext cx="0" cy="458647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V="1">
              <a:off x="6516216" y="5614591"/>
              <a:ext cx="1728192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flipV="1">
              <a:off x="8244408" y="5368473"/>
              <a:ext cx="0" cy="246275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6300192" y="1844824"/>
              <a:ext cx="2160240" cy="1224136"/>
            </a:xfrm>
            <a:prstGeom prst="round2DiagRect">
              <a:avLst>
                <a:gd name="adj1" fmla="val 48999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6516216" y="2124145"/>
              <a:ext cx="16995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3200" b="1" cap="all" dirty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H SarabunPSK" pitchFamily="34" charset="-34"/>
                  <a:cs typeface="TH SarabunPSK" pitchFamily="34" charset="-34"/>
                </a:rPr>
                <a:t>คณะรัฐมนตรี</a:t>
              </a:r>
            </a:p>
          </p:txBody>
        </p:sp>
        <p:sp>
          <p:nvSpPr>
            <p:cNvPr id="46" name="Round Diagonal Corner Rectangle 45"/>
            <p:cNvSpPr/>
            <p:nvPr/>
          </p:nvSpPr>
          <p:spPr>
            <a:xfrm>
              <a:off x="1609894" y="1844824"/>
              <a:ext cx="2160240" cy="12241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cap="all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547074" y="1932806"/>
              <a:ext cx="237685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3200" b="1" cap="all" dirty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H SarabunIT๙" pitchFamily="34" charset="-34"/>
                  <a:cs typeface="TH SarabunIT๙" pitchFamily="34" charset="-34"/>
                </a:rPr>
                <a:t>คณะกรรมการ</a:t>
              </a:r>
            </a:p>
            <a:p>
              <a:pPr algn="ctr">
                <a:defRPr/>
              </a:pPr>
              <a:r>
                <a:rPr lang="th-TH" sz="3200" b="1" cap="all" dirty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H SarabunIT๙" pitchFamily="34" charset="-34"/>
                  <a:cs typeface="TH SarabunIT๙" pitchFamily="34" charset="-34"/>
                </a:rPr>
                <a:t> ป.ป.ช.</a:t>
              </a: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557242" y="1028986"/>
            <a:ext cx="82296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u="sng" dirty="0" smtClean="0">
                <a:latin typeface="TH SarabunIT๙" pitchFamily="34" charset="-34"/>
                <a:ea typeface="+mj-ea"/>
                <a:cs typeface="TH SarabunIT๙" pitchFamily="34" charset="-34"/>
              </a:rPr>
              <a:t>การขับเคลื่อนยุทธศาสตร์ชาติฯ โดยใช้รูปแบบคณะกรรมการและคณะอนุกรรมการ</a:t>
            </a:r>
            <a:endParaRPr kumimoji="0" lang="th-TH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49" name="Cloud Callout 48"/>
          <p:cNvSpPr/>
          <p:nvPr/>
        </p:nvSpPr>
        <p:spPr>
          <a:xfrm rot="729798">
            <a:off x="3166352" y="2091474"/>
            <a:ext cx="3311844" cy="1363975"/>
          </a:xfrm>
          <a:prstGeom prst="cloudCallout">
            <a:avLst>
              <a:gd name="adj1" fmla="val -39254"/>
              <a:gd name="adj2" fmla="val 796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+</a:t>
            </a:r>
            <a:r>
              <a:rPr lang="th-TH" sz="43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ประมวลผล</a:t>
            </a:r>
            <a:endParaRPr lang="en-US" sz="43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5176" y="269944"/>
            <a:ext cx="7344000" cy="55399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th-TH" altLang="zh-CN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การขับเคลื่อนยุทธศาสตร์ชาติฯ ระยะที่ 2 และการติดตามประเมินผล</a:t>
            </a:r>
            <a:endParaRPr lang="th-TH" sz="3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3" name="Picture 52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77646" y="6450913"/>
            <a:ext cx="868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H SarabunIT๙" pitchFamily="34" charset="-34"/>
                <a:cs typeface="TH SarabunIT๙" pitchFamily="34" charset="-34"/>
              </a:rPr>
              <a:t>ที่มา</a:t>
            </a:r>
            <a:r>
              <a:rPr lang="en-US" sz="16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600" dirty="0" smtClean="0">
                <a:latin typeface="TH SarabunIT๙" pitchFamily="34" charset="-34"/>
                <a:cs typeface="TH SarabunIT๙" pitchFamily="34" charset="-34"/>
              </a:rPr>
              <a:t>ศ.ดร. ภักดี โพธิศิริ, กรรมการ ป.ป.ช., การอบรมหลักสูตร “พนักงานป้องกันการทุจริต”, 24 กรกฎาคม 2556</a:t>
            </a:r>
            <a:endParaRPr lang="th-TH" sz="16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77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9296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75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825176" y="344708"/>
            <a:ext cx="73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th-TH" altLang="zh-CN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การขับเคลื่อนยุทธศาสตร์ชาติฯ ระยะที่ 2 และการติดตามประเมินผล </a:t>
            </a:r>
            <a:endParaRPr lang="th-TH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142818"/>
              </p:ext>
            </p:extLst>
          </p:nvPr>
        </p:nvGraphicFramePr>
        <p:xfrm>
          <a:off x="827584" y="1961489"/>
          <a:ext cx="6965205" cy="467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1520" y="836712"/>
            <a:ext cx="8480189" cy="5852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ความเชื่อมโยงการดำเนินงานขององค์กรตามรัฐธรรมนูญกับแหล่งข้อมูลหลักของ</a:t>
            </a:r>
            <a:r>
              <a:rPr lang="th-TH" sz="2400" b="1" u="sng" dirty="0" smtClean="0">
                <a:solidFill>
                  <a:schemeClr val="tx1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CPI</a:t>
            </a:r>
            <a:endParaRPr lang="en-US" sz="2400" b="1" u="sng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Double Bracket 13"/>
          <p:cNvSpPr/>
          <p:nvPr/>
        </p:nvSpPr>
        <p:spPr>
          <a:xfrm>
            <a:off x="5244582" y="1423606"/>
            <a:ext cx="3215850" cy="1357322"/>
          </a:xfrm>
          <a:prstGeom prst="bracketPair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9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ป.ป.ช. , คตง. ,กกต. , (+ป.ป.ท.)</a:t>
            </a:r>
          </a:p>
          <a:p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จุดเด่น</a:t>
            </a:r>
            <a:r>
              <a:rPr lang="en-US" sz="19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อำนาจตามกฎหมาย เพียงพอ</a:t>
            </a:r>
            <a:r>
              <a:rPr lang="en-US" sz="1900" dirty="0" smtClean="0">
                <a:latin typeface="TH SarabunIT๙" pitchFamily="34" charset="-34"/>
                <a:cs typeface="TH SarabunIT๙" pitchFamily="34" charset="-34"/>
              </a:rPr>
              <a:t>?</a:t>
            </a:r>
          </a:p>
          <a:p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จุดด้อย</a:t>
            </a:r>
            <a:r>
              <a:rPr lang="en-US" sz="19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ความล่าช้า การประสานงานระหว่างองค์กร และการบังคับใช้กฎหมาย</a:t>
            </a:r>
            <a:endParaRPr lang="th-TH" sz="19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6948264" y="2852936"/>
            <a:ext cx="2081201" cy="2376264"/>
          </a:xfrm>
          <a:prstGeom prst="bracketPair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ทุกองค์กรร่วมกัน</a:t>
            </a:r>
          </a:p>
          <a:p>
            <a:r>
              <a:rPr lang="th-TH" sz="1700" u="sng" dirty="0" smtClean="0">
                <a:latin typeface="TH SarabunIT๙" pitchFamily="34" charset="-34"/>
                <a:cs typeface="TH SarabunIT๙" pitchFamily="34" charset="-34"/>
              </a:rPr>
              <a:t>แนวทาง</a:t>
            </a:r>
            <a:r>
              <a:rPr lang="en-US" sz="17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ลดโอกาสการกระทำทุจริต (ลด </a:t>
            </a:r>
            <a:r>
              <a:rPr lang="en-US" sz="1700" dirty="0" smtClean="0">
                <a:latin typeface="TH SarabunIT๙" pitchFamily="34" charset="-34"/>
                <a:cs typeface="TH SarabunIT๙" pitchFamily="34" charset="-34"/>
              </a:rPr>
              <a:t>power </a:t>
            </a: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sz="1700" dirty="0" smtClean="0">
                <a:latin typeface="TH SarabunIT๙" pitchFamily="34" charset="-34"/>
                <a:cs typeface="TH SarabunIT๙" pitchFamily="34" charset="-34"/>
              </a:rPr>
              <a:t>discretion </a:t>
            </a: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ของจนท.รัฐ)</a:t>
            </a:r>
          </a:p>
          <a:p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เพิ่ม </a:t>
            </a:r>
            <a:r>
              <a:rPr lang="en-US" sz="1700" dirty="0" smtClean="0">
                <a:latin typeface="TH SarabunIT๙" pitchFamily="34" charset="-34"/>
                <a:cs typeface="TH SarabunIT๙" pitchFamily="34" charset="-34"/>
              </a:rPr>
              <a:t>transparency </a:t>
            </a: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sz="1700" dirty="0" smtClean="0">
                <a:latin typeface="TH SarabunIT๙" pitchFamily="34" charset="-34"/>
                <a:cs typeface="TH SarabunIT๙" pitchFamily="34" charset="-34"/>
              </a:rPr>
              <a:t>accountability </a:t>
            </a: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7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ในกระบวนการดำเนินงาน</a:t>
            </a:r>
            <a:br>
              <a:rPr lang="th-TH" sz="17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700" dirty="0" smtClean="0">
                <a:latin typeface="TH SarabunIT๙" pitchFamily="34" charset="-34"/>
                <a:cs typeface="TH SarabunIT๙" pitchFamily="34" charset="-34"/>
              </a:rPr>
              <a:t>ในภาครัฐ</a:t>
            </a:r>
            <a:endParaRPr lang="th-TH" sz="17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Double Bracket 15"/>
          <p:cNvSpPr/>
          <p:nvPr/>
        </p:nvSpPr>
        <p:spPr>
          <a:xfrm>
            <a:off x="6241294" y="5285248"/>
            <a:ext cx="1643074" cy="1357298"/>
          </a:xfrm>
          <a:prstGeom prst="bracketPair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8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คตง.</a:t>
            </a:r>
          </a:p>
          <a:p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องค์กรอื่น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การสนับสนุนด้านข้อมูล และการประสานงาน 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143430" y="4752528"/>
            <a:ext cx="2412346" cy="1916832"/>
          </a:xfrm>
          <a:prstGeom prst="bracketPai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9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ป.ป.ช.</a:t>
            </a:r>
          </a:p>
          <a:p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(องค์กรอื่น+ภาคีเครือข่าย)</a:t>
            </a:r>
          </a:p>
          <a:p>
            <a:r>
              <a:rPr lang="th-TH" sz="1900" u="sng" dirty="0" smtClean="0">
                <a:latin typeface="TH SarabunIT๙" pitchFamily="34" charset="-34"/>
                <a:cs typeface="TH SarabunIT๙" pitchFamily="34" charset="-34"/>
              </a:rPr>
              <a:t>แนวทาง</a:t>
            </a:r>
            <a:r>
              <a:rPr lang="en-US" sz="19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ให้การสนับสนุนการดำเนินการอย่างเป็นระบบและต่อเนื่องแก่ กลุ่ม </a:t>
            </a:r>
            <a:r>
              <a:rPr lang="en-US" sz="1900" dirty="0" smtClean="0">
                <a:latin typeface="TH SarabunIT๙" pitchFamily="34" charset="-34"/>
                <a:cs typeface="TH SarabunIT๙" pitchFamily="34" charset="-34"/>
              </a:rPr>
              <a:t>watch dog, whistle blower, investigative reporters</a:t>
            </a:r>
            <a:endParaRPr lang="th-TH" sz="19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Double Bracket 17"/>
          <p:cNvSpPr/>
          <p:nvPr/>
        </p:nvSpPr>
        <p:spPr>
          <a:xfrm>
            <a:off x="143430" y="1628800"/>
            <a:ext cx="2844394" cy="1618158"/>
          </a:xfrm>
          <a:prstGeom prst="bracketPair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9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ป.ป.ช. , คตง. , (+ป.ป.ท.)</a:t>
            </a:r>
          </a:p>
          <a:p>
            <a:r>
              <a:rPr lang="th-TH" sz="1900" u="sng" dirty="0" smtClean="0">
                <a:latin typeface="TH SarabunIT๙" pitchFamily="34" charset="-34"/>
                <a:cs typeface="TH SarabunIT๙" pitchFamily="34" charset="-34"/>
              </a:rPr>
              <a:t>แนวทาง</a:t>
            </a:r>
            <a:r>
              <a:rPr lang="en-US" sz="19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เพิ่มช่องทางการร้องเรียน </a:t>
            </a:r>
            <a:br>
              <a:rPr lang="th-TH" sz="19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ให้มีความสะดวก รวดเร็ว</a:t>
            </a:r>
          </a:p>
          <a:p>
            <a:r>
              <a:rPr lang="th-TH" sz="1900" dirty="0" smtClean="0">
                <a:latin typeface="TH SarabunIT๙" pitchFamily="34" charset="-34"/>
                <a:cs typeface="TH SarabunIT๙" pitchFamily="34" charset="-34"/>
              </a:rPr>
              <a:t>ส่งเสริมการรวมตัวภาคีเครือข่ายภาคเอกชนต่อต้านการจ่ายเงินสินบน</a:t>
            </a:r>
          </a:p>
          <a:p>
            <a:endParaRPr lang="th-TH" sz="19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" name="Picture 19" descr="logo1200t3 copy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527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76</a:t>
            </a:fld>
            <a:endParaRPr lang="th-TH" dirty="0"/>
          </a:p>
        </p:txBody>
      </p:sp>
      <p:pic>
        <p:nvPicPr>
          <p:cNvPr id="3" name="Picture 2" descr="logo1200t3 cop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1176" y="77755"/>
            <a:ext cx="684000" cy="97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77675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5176" y="344708"/>
            <a:ext cx="73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th-TH" altLang="zh-CN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SimSun" pitchFamily="2" charset="-122"/>
                <a:cs typeface="TH SarabunIT๙" pitchFamily="34" charset="-34"/>
              </a:rPr>
              <a:t>การขับเคลื่อนยุทธศาสตร์ชาติฯ ระยะที่ 2 และการติดตามประเมินผล</a:t>
            </a:r>
            <a:endParaRPr lang="th-TH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684080"/>
              </p:ext>
            </p:extLst>
          </p:nvPr>
        </p:nvGraphicFramePr>
        <p:xfrm>
          <a:off x="611560" y="1491245"/>
          <a:ext cx="6958556" cy="518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uble Bracket 6"/>
          <p:cNvSpPr/>
          <p:nvPr/>
        </p:nvSpPr>
        <p:spPr>
          <a:xfrm>
            <a:off x="5513837" y="1415817"/>
            <a:ext cx="3357586" cy="2071702"/>
          </a:xfrm>
          <a:prstGeom prst="bracketPair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800" b="1" dirty="0" smtClean="0">
                <a:latin typeface="TH SarabunIT๙" pitchFamily="34" charset="-34"/>
                <a:cs typeface="TH SarabunIT๙" pitchFamily="34" charset="-34"/>
              </a:rPr>
              <a:t>: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ภารกิจด้านป้องกัน สำนักงาน ป.ป.ช.</a:t>
            </a:r>
          </a:p>
          <a:p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(+ทุกองค์กรร่วมกัน)</a:t>
            </a:r>
          </a:p>
          <a:p>
            <a:r>
              <a:rPr lang="th-TH" sz="1800" u="sng" dirty="0" smtClean="0">
                <a:latin typeface="TH SarabunIT๙" pitchFamily="34" charset="-34"/>
                <a:cs typeface="TH SarabunIT๙" pitchFamily="34" charset="-34"/>
              </a:rPr>
              <a:t>แนวทาง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เน้นงานด้านการป้องกัน การจัดโครงการ กิจกรรมเพื่อปลูก-ปลุกค่านิยมที่ถูกต้อง </a:t>
            </a:r>
            <a:br>
              <a:rPr lang="th-TH" sz="1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เพื่อต่อต้านพฤติกรรมการทุจริตทุกรูปแบบ </a:t>
            </a:r>
            <a:br>
              <a:rPr lang="th-TH" sz="1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ผ่านการประชาสัมพันธ์อย่างต่อเนื่องและมีทิศทาง มีเนื้อหาที่ชัดเจน เข้าใจง่าย เข้าถึงกลุ่มเป้าหมาย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Double Bracket 7"/>
          <p:cNvSpPr/>
          <p:nvPr/>
        </p:nvSpPr>
        <p:spPr>
          <a:xfrm>
            <a:off x="7044022" y="3515541"/>
            <a:ext cx="1928826" cy="3214710"/>
          </a:xfrm>
          <a:prstGeom prst="bracketPair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800" b="1" dirty="0" smtClean="0">
                <a:latin typeface="TH SarabunIT๙" pitchFamily="34" charset="-34"/>
                <a:cs typeface="TH SarabunIT๙" pitchFamily="34" charset="-34"/>
              </a:rPr>
              <a:t>: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 ป.ป.ช. ,  คตง. , (+ป.ป.ท.)</a:t>
            </a:r>
          </a:p>
          <a:p>
            <a:r>
              <a:rPr lang="th-TH" sz="1800" u="sng" dirty="0" smtClean="0">
                <a:latin typeface="TH SarabunIT๙" pitchFamily="34" charset="-34"/>
                <a:cs typeface="TH SarabunIT๙" pitchFamily="34" charset="-34"/>
              </a:rPr>
              <a:t>แนวทาง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การเพิ่มต้นทุนในการทำทุจริต (เพิ่มความเสี่ยงในการถูกดำเนินคดีและบทลงโทษ) </a:t>
            </a:r>
          </a:p>
          <a:p>
            <a:pPr>
              <a:buFontTx/>
              <a:buChar char="-"/>
            </a:pP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 กฎหมายด้านการคุ้มครองพยานในคดีอาญา</a:t>
            </a:r>
          </a:p>
          <a:p>
            <a:pPr>
              <a:buFontTx/>
              <a:buChar char="-"/>
            </a:pP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 ค่าตอบแทนและการคุ้มครองผู้แจ้งเบาะแส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Double Bracket 8"/>
          <p:cNvSpPr/>
          <p:nvPr/>
        </p:nvSpPr>
        <p:spPr>
          <a:xfrm>
            <a:off x="195504" y="1631841"/>
            <a:ext cx="2360272" cy="3286148"/>
          </a:xfrm>
          <a:prstGeom prst="bracketPair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th-TH" sz="1800" b="1" dirty="0" smtClean="0">
                <a:latin typeface="TH SarabunIT๙" pitchFamily="34" charset="-34"/>
                <a:cs typeface="TH SarabunIT๙" pitchFamily="34" charset="-34"/>
              </a:rPr>
              <a:t>องค์กรหลัก</a:t>
            </a:r>
            <a:r>
              <a:rPr lang="en-US" sz="1800" b="1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ป.ป.ช. </a:t>
            </a:r>
          </a:p>
          <a:p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ร่วมกับ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กกต. , คตง. , อส. , </a:t>
            </a:r>
            <a:br>
              <a:rPr lang="th-TH" sz="1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(+ป.ป.ท. , 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DSI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) </a:t>
            </a:r>
            <a:br>
              <a:rPr lang="th-TH" sz="1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(องค์กรอื่น+ภาคีเครือข่าย)</a:t>
            </a:r>
          </a:p>
          <a:p>
            <a:r>
              <a:rPr lang="th-TH" sz="1800" u="sng" dirty="0" smtClean="0">
                <a:latin typeface="TH SarabunIT๙" pitchFamily="34" charset="-34"/>
                <a:cs typeface="TH SarabunIT๙" pitchFamily="34" charset="-34"/>
              </a:rPr>
              <a:t>แนวทาง</a:t>
            </a:r>
            <a:r>
              <a:rPr lang="en-US" sz="18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เพิ่มต้นทุนความเสี่ยงในการถูกจับ และดำเนินคดีแก่ จนท.รัฐ การใช้หลักจริยธรรม </a:t>
            </a:r>
            <a:br>
              <a:rPr lang="th-TH" sz="1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latin typeface="TH SarabunIT๙" pitchFamily="34" charset="-34"/>
                <a:cs typeface="TH SarabunIT๙" pitchFamily="34" charset="-34"/>
              </a:rPr>
              <a:t>เพื่อเป็นบรรทัดฐานแก่ จนท.รัฐ และผู้ดำรงตำแหน่งทางการเมืองยึดถือปฏิบัติ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836712"/>
            <a:ext cx="8480189" cy="5852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ความเชื่อมโยงการดำเนินงานขององค์กรตามรัฐธรรมนูญกับแหล่งข้อมูลหลักของ</a:t>
            </a:r>
            <a:r>
              <a:rPr lang="th-TH" sz="2400" b="1" u="sng" dirty="0" smtClean="0">
                <a:solidFill>
                  <a:schemeClr val="tx1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CPI</a:t>
            </a:r>
            <a:endParaRPr lang="en-US" sz="2400" b="1" u="sng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21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06579"/>
            <a:ext cx="8229600" cy="1512168"/>
          </a:xfrm>
        </p:spPr>
        <p:txBody>
          <a:bodyPr anchor="t">
            <a:noAutofit/>
          </a:bodyPr>
          <a:lstStyle/>
          <a:p>
            <a:pPr algn="ctr">
              <a:lnSpc>
                <a:spcPts val="3400"/>
              </a:lnSpc>
            </a:pPr>
            <a:r>
              <a:rPr lang="th-TH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บทบาทของหน่วยงานภาครัฐในการขับเคลื่อนงาน</a:t>
            </a:r>
            <a:br>
              <a:rPr lang="th-TH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ด้านการป้องกันและปราบปรามการทุจริตตามแนวทางของ</a:t>
            </a:r>
            <a:br>
              <a:rPr lang="th-TH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ยุทธศาสตร์ชาติว่าด้วยการป้องกันและปราบปรามการทุจริต ระยะที่ ๒</a:t>
            </a:r>
            <a:endParaRPr lang="th-TH" sz="3200" dirty="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endParaRPr lang="th-TH" sz="5400" b="1" dirty="0">
              <a:solidFill>
                <a:srgbClr val="4105EB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C:\Documents and Settings\winXP\Desktop\314595_441254072609233_164755834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236" y="4293097"/>
            <a:ext cx="3268602" cy="212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228184" y="4293096"/>
            <a:ext cx="2808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ป.ป.ช. ลงนาม </a:t>
            </a:r>
            <a:r>
              <a:rPr lang="en-US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MOU </a:t>
            </a:r>
            <a:r>
              <a:rPr lang="th-TH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ต่อต้านการทุจริตร่วมกับกระทรวงศึกษาธิการ เพื่อประสานความร่วมมือในการต่อต้าน</a:t>
            </a:r>
            <a:br>
              <a:rPr lang="th-TH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การทุจริตคอร์รัปชัน โดยอาศัยกลไกทางการศึกษาเป็นเครื่องมือในการ</a:t>
            </a:r>
            <a:br>
              <a:rPr lang="th-TH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2200" spc="-8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ปลูกจิตสำนึกให้แก่เยาวชน</a:t>
            </a:r>
            <a:endParaRPr lang="en-US" sz="2200" spc="-8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77</a:t>
            </a:fld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1700808"/>
            <a:ext cx="8205476" cy="2376264"/>
          </a:xfrm>
          <a:prstGeom prst="roundRect">
            <a:avLst/>
          </a:prstGeom>
          <a:solidFill>
            <a:srgbClr val="CCEC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เป็นการร่วมกันดำเนินงานภายใต้กรอบยุทธศาสตร์ฯ และแผนบูรณาการการป้องกันปราบปรามการทุจริต</a:t>
            </a:r>
            <a:r>
              <a:rPr lang="th-TH" sz="3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และประพฤติมิชอบ</a:t>
            </a:r>
            <a:r>
              <a:rPr lang="th-TH" sz="3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ในภาครัฐผ่านบันทึกข้อตกลงความร่วมมือ</a:t>
            </a:r>
            <a:endParaRPr lang="th-TH" sz="3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17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818188" y="1485133"/>
            <a:ext cx="26654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Char char="l"/>
            </a:pPr>
            <a:endParaRPr lang="th-TH" sz="240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15157" y="776279"/>
            <a:ext cx="4248000" cy="3744000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marL="533400" indent="-533400" algn="ctr" fontAlgn="base">
              <a:spcBef>
                <a:spcPts val="240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เป้า         กลุ่มเด็กและเยาวชน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กระทรวงศึกษาธิการ</a:t>
            </a:r>
            <a:endParaRPr lang="en-US" sz="21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44500" indent="-169863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  <a:sym typeface="Wingdings 3"/>
              </a:rPr>
              <a:t>  </a:t>
            </a: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สภาการศึกษา </a:t>
            </a:r>
            <a:endParaRPr lang="en-US" sz="21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44500" indent="-169863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  <a:sym typeface="Wingdings 3"/>
              </a:rPr>
              <a:t>  </a:t>
            </a: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สำนักงานคณะกรรมการการศึกษาขั้นพื้นฐาน </a:t>
            </a:r>
            <a:endParaRPr lang="en-US" sz="21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44500" indent="-169863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  <a:sym typeface="Wingdings 3"/>
              </a:rPr>
              <a:t>  </a:t>
            </a: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สำนักงานคณะกรรมการการอาชีวศึกษา </a:t>
            </a:r>
            <a:endParaRPr lang="en-US" sz="21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44500" indent="-169863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  <a:sym typeface="Wingdings 3"/>
              </a:rPr>
              <a:t>  </a:t>
            </a: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สำนักงานคณะกรรมการอุดมศึกษา</a:t>
            </a:r>
            <a:endParaRPr lang="en-US" sz="21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444500" indent="-169863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  <a:sym typeface="Wingdings 3"/>
              </a:rPr>
              <a:t>  </a:t>
            </a: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สำนักงานส่งเสริมการศึกษานอกระบบและ</a:t>
            </a:r>
          </a:p>
          <a:p>
            <a:pPr marL="444500" indent="-169863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การศึกษาตามอัธยาศัย</a:t>
            </a:r>
            <a:r>
              <a:rPr lang="en-US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กศน.)</a:t>
            </a: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สำนักงานลูกเสือแห่งชาติ</a:t>
            </a: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100" b="1" spc="-6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สมาชิกที่ประชุมอธิการบดีแห่งประเทศไทย รวม 27 แห่ง</a:t>
            </a: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สำนักงานโครงการกองทุนการศึกษา</a:t>
            </a: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1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มหาวิทยาลัยมหาจุฬาลงกรณ์ราชวิทยาลัย (มจร.)</a:t>
            </a: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lang="th-TH" sz="21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572001" y="715846"/>
            <a:ext cx="4248440" cy="5076000"/>
          </a:xfrm>
          <a:prstGeom prst="rect">
            <a:avLst/>
          </a:prstGeom>
          <a:solidFill>
            <a:srgbClr val="DDFFDD"/>
          </a:solidFill>
          <a:ln w="38100">
            <a:solidFill>
              <a:srgbClr val="0066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33400" indent="-533400" algn="ctr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th-TH" sz="27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เป้า          ภาครัฐ</a:t>
            </a:r>
          </a:p>
          <a:p>
            <a:pPr>
              <a:lnSpc>
                <a:spcPts val="1900"/>
              </a:lnSpc>
            </a:pPr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หน่วยงาน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ภาครัฐ</a:t>
            </a:r>
            <a:endParaRPr lang="th-TH" sz="2000" b="1" u="sng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ศูนย์ปฏิบัติการต่อต้านการทุจริต</a:t>
            </a:r>
          </a:p>
          <a:p>
            <a:pPr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 ก.พ.ร.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 ป.ป.ท.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กรมที่ดิน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สำนักงานประกันสังคม (สปส.)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สำนักงานหลักประกันสุขภาพแห่งชาติ (สปสช.)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สำนักงานตำรวจแห่งชาติ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กระทรวงการพัฒนาสังคมและความมั่นคงของมนุษย์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สำนักงานผู้ตรวจการแผ่นดิน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อปท.ต้นแบบด้านการป้องกันการทุจริต 28 แห่ง สคร. และหน่วยงานรัฐวิสาหกิจ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ศูนย์คุณธรรม (องค์การมหาชน)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สำนักงานกองทุนสนับสนุนการวิจัย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กระทรวงมหาดไทย</a:t>
            </a:r>
            <a:r>
              <a:rPr lang="th-TH" sz="20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(เป็นหน่วยงานที่ทำ </a:t>
            </a:r>
            <a:r>
              <a:rPr lang="en-US" sz="20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MOU </a:t>
            </a:r>
            <a:r>
              <a:rPr lang="th-TH" sz="20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กับสำนักงาน </a:t>
            </a:r>
            <a:r>
              <a:rPr lang="th-TH" sz="20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ป.ป.ช. ล่าสุด </a:t>
            </a:r>
            <a:r>
              <a:rPr lang="th-TH" sz="2000" b="1" i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เมื่อวันที่ 3 ธ.ค. 57</a:t>
            </a:r>
            <a:r>
              <a:rPr lang="th-TH" sz="2000" b="1" i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ผู้ดำรงตำแหน่งทางการเมือง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สภาพัฒนาการเมือง</a:t>
            </a:r>
          </a:p>
          <a:p>
            <a:pPr marL="182563" indent="-182563">
              <a:lnSpc>
                <a:spcPts val="19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วุฒิสภา</a:t>
            </a:r>
          </a:p>
          <a:p>
            <a:pPr marL="533400" indent="-533400" algn="ctr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endParaRPr lang="en-US" sz="27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33920" y="1018482"/>
            <a:ext cx="285752" cy="142876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endParaRPr lang="th-TH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97908" y="886710"/>
            <a:ext cx="285752" cy="142876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662" y="4616092"/>
            <a:ext cx="4260495" cy="1933863"/>
          </a:xfrm>
          <a:prstGeom prst="rect">
            <a:avLst/>
          </a:prstGeom>
          <a:solidFill>
            <a:srgbClr val="FFDEBD"/>
          </a:solidFill>
          <a:ln w="38100">
            <a:solidFill>
              <a:srgbClr val="FF0000"/>
            </a:solidFill>
          </a:ln>
        </p:spPr>
        <p:txBody>
          <a:bodyPr wrap="square" anchor="t">
            <a:spAutoFit/>
          </a:bodyPr>
          <a:lstStyle/>
          <a:p>
            <a:pPr algn="ctr" fontAlgn="base">
              <a:spcBef>
                <a:spcPts val="240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เป้า       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ภาคประชาสังคมและสื่อ</a:t>
            </a:r>
          </a:p>
          <a:p>
            <a:pPr marL="273050" indent="-27305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000" b="1" spc="-5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เครือข่ายอาสาสมัครสาธารณสุขประจำหมู่บ้าน (อสม.)</a:t>
            </a:r>
          </a:p>
          <a:p>
            <a:pPr marL="273050" indent="-27305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สถาบันวิจัยเพื่อการพัฒนาประเทศไทย </a:t>
            </a:r>
          </a:p>
          <a:p>
            <a:pPr marL="273050" indent="-27305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ภาคีเครือข่ายเสริมสร้างพลังคุณธรรม จริยธรรม</a:t>
            </a:r>
            <a:b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ของแผ่นดิน</a:t>
            </a:r>
            <a:r>
              <a:rPr lang="en-US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ระหว่าง 7 องค์กร </a:t>
            </a: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261912" y="4835996"/>
            <a:ext cx="285752" cy="142876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endParaRPr lang="th-TH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572000" y="5854122"/>
            <a:ext cx="4248441" cy="785794"/>
          </a:xfrm>
          <a:prstGeom prst="rect">
            <a:avLst/>
          </a:prstGeom>
          <a:solidFill>
            <a:srgbClr val="CCEC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เป้า        ภาคเอกชน</a:t>
            </a:r>
          </a:p>
          <a:p>
            <a:pPr marL="182563" indent="-182563">
              <a:lnSpc>
                <a:spcPts val="2000"/>
              </a:lnSpc>
              <a:buFontTx/>
              <a:buBlip>
                <a:blip r:embed="rId2"/>
              </a:buBlip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สภาอุตสาหกรรมแห่งประเทศไทย</a:t>
            </a:r>
            <a:endParaRPr lang="th-TH" sz="20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7" name="Picture 26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1180" y="77755"/>
            <a:ext cx="481898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233" y="89250"/>
            <a:ext cx="53168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1179" y="44624"/>
            <a:ext cx="8883741" cy="7335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1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หน่วยงานที่ทำบันทึกข้อตกลงความร่วมมือ (</a:t>
            </a:r>
            <a:r>
              <a:rPr lang="en-US" sz="31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MOU) </a:t>
            </a:r>
            <a:r>
              <a:rPr lang="th-TH" sz="31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กับสำนักงาน </a:t>
            </a:r>
            <a:r>
              <a:rPr lang="th-TH" sz="31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ป.ป.ช.</a:t>
            </a:r>
            <a:endParaRPr lang="th-TH" sz="31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28184" y="6082861"/>
            <a:ext cx="285752" cy="142876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1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34729" y="623345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19020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 descr="data:image/jpeg;base64,/9j/4AAQSkZJRgABAQAAAQABAAD/2wCEAAkGBhQQEBQQEBQVEBQUEBQVEBQUFBQUFBQUFRUWFRQUFBUXHCYeFxkjGRQVHy8gIycpLCwsFR4xNTAqNSYrLCkBCQoKDgwOGA8PGikkHhwpLCwpLCwsKSkpLCopKSksLCksKSksLCwsKSwsKSksLCkpKSkpKSksKSkpKSwsKSwpKf/AABEIAKEBOQMBIgACEQEDEQH/xAAcAAACAgMBAQAAAAAAAAAAAAABAgADBAUGBwj/xABJEAABAwIDBAcEBwUFBgcAAAABAAIRAyEEEjEFE0FRBiJhcYGRsQcyocEUI0JSctHwM0OisuEkYnOCwhU0g5LS8TVEU5OUtPL/xAAYAQADAQEAAAAAAAAAAAAAAAAAAQIDBP/EACQRAQEAAgIDAQABBQEAAAAAAAABAhESIQMxUUEiBBMyYYFx/9oADAMBAAIRAxEAPwDxB+p7ygi7U95USWiiiiShRlBRBu7wnuN/C30WSFjYX3G/hHosgFY2t4Y6frmrQqSbKwFTQsCcFVB3YmDuxSDk6d6eVVm9U2ZMjEpSpmSlyYK7VKU5YdeEePkkJTlIpTNpMpuDqpEZA4hgDnAPP1Ye6fedBdkGjGEm7mwjnhavau1WUiGBpcYzCAd2S513kyC8hoy2taJ1Rlu9QtNiaWVoa8OEiHOcOqS4kiOoAZPKR1lTh/dH67CCOBHELBx+IdSDXVH7xroAaKWTK3kOtAPYblZeDxAe0PE9YakZSTzI494kFLGa7OsiECEyBWmySFITBRPZkhBw0TpXH1+SNmUhCE6CWwQhJCsJCUlGwQhKQrCkJT2HEP1PeUqapqe8pVbChCiiCaaiiiiCM4XPeoi7U96CFIigokYqFRRBu9wvuN/C30VwVWFHUb+EeiuC577bidPJOEj9PEeqsCRiEwShMEiQ/NMlPzRQBQURzESRqASOOnC3ZKZUHY+nm98Wfl16odwYXaB0cErxBI7VpXbPPuZXkRmkC2a4BzaRFpmRZbsmQCeX5gfCLqcZJvRMDaFWAG3l0xEE2EzHLTzWjpUXOzh2V9PM4hjnEGc0Sw6sdfhraQQtvtyN3JBIkZo1AOpBWCcPVIcaTBUt1mt/aAyCZYTJH4R3wVctl6G+9KcXiA4NDQa5YMtMOAAYNPrAHHeu6pvZvfMB8JVLS9z35yHAuIBOjZLR2CYVOz21C85aL6hIgtYHANJJkOdfKB2q11EsLWm7nVJexpzNBIy5HOFnQ2Se3mqy66GV1G/ZcfqEzmmDFreNzAhRjYClSARP3fmVOzqNaYvcwb92oPahlRZqY5fkmhOXYV5UparYSkJ7BCEMqsISkI2CFqQhWwkIujYVlqUtVhCUo2bhavvHvPqkT1R1j+I+qRbOcFEUCmQIwoFIQkXanvKiL9T3pUKEIoKJGKJCCKFO+w/uN/CPRXBVUB1G/hHorQFy1sLhbxHqE4SOB+I9U8FIxRlCCoWk9ncYRCvroZ9UyQCDz8TzlMAbdmtzcaR/VVqfUby+ColLCRB5CY5zr4/1Uc3lItz7vy+Kep9G8vhs9+GnISgb6oZe06a+KbjNzfSYAE9nZZLUG78VvpyIWDUwZHaBpM27nC4WxbrzHAaWg2ny8kMp7DAPDnx/XNFxl/RyvxgEFwgguHJ1R7hPOLK2jheJ4aWgAdg4LLDeyOf5ouF7C3I+P9Ep45P0b/0SE2buQDTx5WiNeajgf1CvU+jlfhgewaIQiB36dnb848lCDf4acrT46o1Po3fhYSuCeL8Y8J7kHtvYnxA+SP8Ao3fhISkJr/n5DTxlAns9ElS7LCQi6sJ7PRIdUbMpCRwVhSlLYcFW9534j6pFZiPfd+J3qVWulgCCKiEggiomRn6nvKCL9T3lBBxEUEUlIodFESbIN6Dhx1G/hHorQq6I6rfwj0VgXJWyP08R6hOFW/5j1TSg1iKQFNKQQ6jv/NEOF76EDjr5WuQPFKTcd/yKdjoEAcWnjq12YceavHX6V2jXA6cYy3BkENIIj8Q8xzQntHn2x62S0qYaAALCIkuOmWNT/cb5J89o4CYuZEmTeeaq8C7AN60eHj+gfJEDTtDSOcOsLJGmCI4D5jiVbvDb+6AAOwEEfEBKcR2Se0WN7i3ejabx5tsJmbnTqo5pJNrxPlH67kHNBEET/wDl7Y8qjk5ZKO9C1sWgCDbzB9Qo0DQRoOI00H5ITMzfWTxvqbd6NQh3Zry4kOOo5hG5fdA25jzCIbPnGo15d6TdiXG8umb8wwWtb3AfEp6vWmZ10FhYRAtpr5o/iOwYRHnxbw1NjEIuEeUxafigKTeWuvk8cv75RFMBuWOJPO5BF51F9EfxHYf04jjpKV49U4aIIjVpbMibta2dNYaPMpHi883THAW4eSV4/h9lhAhNCkKNqVkJIuriFWRdGyIQkIVhCUhAef4n33fjd6lVK7F/tH/jd6lVLrc4KKKIIFFFE0i7U95UhF2p7ygg0RQVlKi505Wl0CTAJgczHBJUKiTZDsROnhzSN6FSFh3D0VkJGMsNdE2TvXJfbdHfMeqKVw7eITZUgIRQDVITCHUd/wAinyqtzdO/5Jsqc1+kaECECErxPFPodi3X9c1YHnt/X/dU5efGPhomN/ObWRuDtc09/n689fRDKe35JW+vmj2J7g3TNm/f2pvMenfCradb+nYnDfiZPeluDsSD2hMZ7ePpYJBT7T+rT3p932o3Pp7otbZHKi1pjVTdW1KXQ7KWpXM9UxpHST8f+6mUo6HZciGVW7tDIpNUWqqLnuHzWQWKlzb+A+aArcEhCscCqiCmHA4wfWP/AMR/8xVCvxw+tqf4j/5iqCutzogoomlEEUITIXanvKiLtT3oJCCtn0fxDm1mNa802ve0VCLdUGTx5LWBb3CYssc1wyuhtgRIg2c1wES0jUI48rx+rnSjpNUpuxVQ0YLJEQ0AWABgSeI1nmtYdP6LYbSqZoMAEzMCFhRw+aVx4fxv4r29DaLDuTQs2psaq3D08VDcjzDqZJFVjScrH5YiDYwYIBWBjHZWOMxbXlK4/da+oy8FhqMPNSHPfLeswuysAaAKZBs6S8zrOVYzW252/RWho1nADK46a8Z4n1WVsHGmpVfSF493vkC3ZddPl/p748Zlv2nnvUbWFXWcAJJyiQC46NBIBce6Z8F1HSDo0zDUmua+o95Lcwc1oYJBmCL6i36K4jbdYEtonR4OcdkEj0XP45zykisuptdjcOaOO3bHg0nMLmtzOcWkZZkuAJuTfisyFy+PrillqM6r2jKDMyORC6bD1c7GvGjmhw8RK08vjvj1KnG7FSFv9t9H6eHosc11R1U5TUDg0MvE5YEgCeJMwVyO3sWaVKWmCXAA8eZjwCxxvL0vKXH2oxZY0UazHkvdXDanWcQQ5zmlmX3RHyW3DVzww9I7NdUzE1ztAU6bRqBut4akzIuI+Ky+jOPNSi4vJcWOInVxEAjvOq1yl1tnMpa3ACo2lVyUajhYhhuNR2jtW2qbOijTrZv2guxzSxzOWvvDtXHdL8QWvYwzkLSXC95MD0UYfyqs/wCM23eHdTBptpgCWOBhpAdEEFxJMuieVp5LODFzG3tpUjhsIKc7wUWudAhpcSWF7jM55pi0QA517wui2O4vw9Nxu40xPfHFPLHULHPlWQGLGrHNiKVAvNNr2vc4tLA45coABf1Rd0mZsFl4bYzqdLeOquqPbBqy5uVwLSSGNGhzEGTwBC5jYmOGJxIrV7tpyC0G+VwnqkWFwLp+PC53WKsv4+3TYU5gb5stR7J6t8riPs2m3BXGmtR0eO7quw4OZpDqrTEQS647r/BbrDh9bEHDUGsztY17nVam7pgOJDRIBJNuSnPG4ZXG/gl3NtftmqadCo9pyuDbE6AkxPhMrJ+ihopua8ODqbczQ5zzmbZzyXARJmwt1ZC1PSXaAa8Yd338lUC/WzFuuhEie4gpX4w06Yy2FOjHPMWkuLjPEytMPBn5JvH8HKRusqUhWYd+djX/AHmg+YlZmE2Pmwhrl796LuZNLdBuaCAAM+YDjosN6Vr409F7Ti6NN5AbDnFpmKhBDQ05bwCZIBCmILd5UyHM0PeGkcg9wA8NPBc5itof2gVHta80qrw1rs2Us0E5SDGuh1A7ll4Ha+erlyNYHFxAbMAm5ie2T4reeHK4856TynpsnBVOT4mplaXQTDSYFyYEwO1ZdbZRbhqeIL2uzvyupta6WGC4Eu0IgdkSOaxU8yx37Wp/iP8A5iscrK2gPran+I/+YrGK7Y56CCKBTSiiiiEi7U96kJy2570QyyW1zGlhXtxJbYibJWUl1/R72X4raFD6Th3UW0y5zQKlUsd1PeMZTbXily1Ts1GjxGLoHDNa1r31jUzGoRlbTGWDTbc55uZtwtzr2Zs4VS7MSA0C0Al0z1Re1gV6DQ9huLyNpvqYdp3j3Oh5dDsgys0Ey0Ezw7V3fR/2N4FmHojEBzq2RhrZKzsjqxbJLYgxYwNIGiXLld7Tcmjr4PGYjZ1AUXw2oKLDUrOgg2a6mQBrvQWz928k68pjKUsqUqoLXUx1wDo4DMMp46A+IXsfSXYD3bNbg9nuaHB9M0t68gZS4v8AeAJmJItwC8wx3sf2lXdnc/DFxcDP0mqSQR1WyaUnqj4LG+Pu69NP7u524XZm3auHfvNzTquaYms0VGSbtc1rgQ1/VMEzxW/2dSNao/FvcN/W6zmtaGtAMCQBx6s+K3TPYrjTQc3fYfeOr0XgGtUI3bWVmtOfd6l1Q2jgbrvejfsvw9Okz6X1q7QQTSrPyZSTk5SYby5rXq+6zmWmq2js4YuhvmVcoa49V7jGVlJpI0zH6x0ZjmgNvxK8m6RSxwxDSHAkNymZBggxFiI4r3fpJ0Eo1cHVpYR2Sq+m0U95Vfu+s8OGaxschi2oXmlT2NYx7gW1MIAWMsKtX7U5SPqtDHwWM1hluWNbnMp+uDxW0KFTDZS2p9I3oM5vq2sjSIkk85W/wGKyYekLSaQieNrLat9h+KLpFfCw7KR1qps6cv2OMHyXS7D9lTBVpfS6jKlBlBo+qfVY81S0BjwQB1Ya8xPEK8/Jjle6jd/Iqw9FmMwtJ5q7pwbSZUL+sM/1odlbIJk02kAutve5cLtKoKu7LclTdYqmHCQ+m+4H+ZhmD4r213QjZpoilFTdl2dsVagu5puHAyOq0nwXmtf2SPGIL6WIosoisXUmk1S4U/21NpOW7hSAk30We8MbvcVyuXV24HpHssU69XdxlGNxNJuUAD6stIIAs0Q/Qclv+iOC3DGPqiaVTEUxUIMZWkAkTzyyV3T+iG86tYYQUnOIrFjHisZZne9r8kioWta8u4w0FYWD9m5pENfiKdRoLd7DaoJptY17iDFiWOBibTqqvlxs1anhcfTL6T7Lq4fO4uz0WkSes1xlxDTuyLgcTNpXnfTDDNqClUaQQ5pa3v8Aeae4gn4L3Xbuz9mYtxdiG1KhDBTMVK7AW0naZWOAMOfrqV5/0p9ltCtXzYKsMJSFO9OoK1V2djoe/MXGAczBE8FGNwxu9xWVyznceTMwbiYcC0yIB6sk6AT36ru8TjvolJlBsFzaQvrpYmO9bHans2rVsrKuOY4U82T6mpwPWAl06j4LY9H/AGe4ZlRjsbU+ksp06gLGtqU3OfmzB0h2gBIjjKrLy4XW6mYZY70qw7hisHhxTeyhUxFbI9xlw+qwz96A06B1WTPgNL8t0Y2IWY2rhwGiadRrzULSKbmgkODiLAuAAdE9bhK9hqdHNk5WM3DmimXuZlq1WkFwaHkOD5uIPn2rgX+yc/SQ9uKpNZvKu7Y5lWWtzlmRzuJGcCeMIw8uOGW5lDst9ytNsKqHY8NEFwbVpOy3aSHDQ8RLTBXqWD6JVqRFai8Oe6G1Qx2UBtiOsdSOPYbTC5Po/wCzkUcTRr1MVTeaZaXMFKoM7vrMpJJsZZexkjhK9M2JUZRdVLqgLXHMIz2ysa/jb3HN0Am/JR5fJPL5N79tccuGO/15l7RvZ9VoGttIluIplzH1RdtWiZYJAuHtkCTYgHTUriNoY2g7Dk0qxqVH03Zqe5Ld2cpJBqZiHXEaDuX0fjsLhajatJ+lWlUp1ASSC0EMdaY1qDzXkVH2GPkgY+kZAb+wfxc5g+3rLXLp8XlvjmpYxuW+2rwuPFOhRB40wAe0QAu72P0c3mzXVmlznlji9jCILqdTMQ1ro6xZwLg2Tw1Wlpexx4aR9Pp3LS07h5EZc4tvOTSV6R0T2L9BovpVKu+GbPOUtjqNDx3aHxWWOOO+zudnp879MtjU8DiCKb9/TfLm1BEjP1w0wYNj8FTs91F4w76RfvRVeK7SLZSOqWuFoAA6sTcle+7V9mWzsQ1wdTdmIIa7e1eq4dRps7gSBHKy8+w/sGxDY/ttGIsN3UGrTqQZjVa8rMOPJMy79OWx+2AwlrQXOHbAnvXYjo/VqYajke0CvUYKIqONMPG5dUF3DKX9UQBrcqut7C6wecmLo5b5Q9tQutFyRY6jhxXf0uh4dgcHga9XM3Dhra27c+nvA1jmNDXtIc0DXXhHFY8cV/3a+aNt4V1PEVWPGUh5kHUTf5rXkL6exfsp2RVe59Si5ziZcTXxA4ZuD4Flw+3PYLnxD3YTEUqNAuG6pvFV7mDqtILrz1ifNbTKSe4jl/p4ugV6Vtv2KVsLh62JOJoVBRpGo5jW1MzmjNpIi+U+S85c1VMpT1tUonyqZVWy40x1PenajTIz9YEtm4GsdizjVoQ4CnUn7BLha2rud+SitYxKa9u6I4ncbNps0Iw9ep/mcyiHfxVivEQLR4L2bNlpZOVIjwqYtjB8KQXL5/S8Y6k7WO+qEnSvUj/h4O/qrMNthzTRaP8A1sMNeH0Jz3fJc1iMWJq3+3tJw8KbKY9VYzGgVAZ93O4X409nUwPUrl/8VxjqcDjiPo4kiW0jY8G0HuI/iCOD2mc1AExNTDg//Fe4+q5wbRDd0A4Q2jUIuPs4OlHxcU7NoMFSl1h1Xk6j7GBpxx5uKrtPFvsJtI5qV7PZguz3nVzw7kaO1DvdbbvC+ZZXcubwuOa36Ec7f/JNd1m23YxRJN/7wS4barIDt439lQ1c2erhK7ufNwHelNi4xv6O1CW0TP7jBE+VQ+ix9k7XJbhnE+9RwYPniAPg1aPD7Ypt3Yztth8IPfb9nD1ieOswFj4TatNrMKN4zqtwwd122ysxhM35lvmEryOYxutnbUP1Bn7OB+LKw9ENm7UJFNpP7rAHzp1yT5NXO7P2rTDWA1GdVmC1e37FKqTqe1Nhds0WgHes6tHCD32/Ywtcka8HOA7yEuNVqN9g9pnJRANhQwseODxBPwRw+OkMHN1K/fs565mjtui2m072nIw2HgZ26twWIaRrrmcBHMo0Nu0RDRWpiK1L94zQbPcw8dM1u8pzC/BZG2wm0CaLHE6yT/m2SHFZ2z9oWcTfNTaR44Buv/J8FytDbdBuHy76lIZYGoyf/DGU+f3yW94WVhukGHbTvXpT9FiN6z3hhCwN11m3enML8OyNtjcbG+tocX2WG5N1Ns44tq1gD+7xZMdjMO+fMytBtPpFQJrZa1I52Y/94y+cUyzjqcsDmk2r0hoOq1XNrUjNLFARUYbvo4eIveS0gdoPJFxvwTTqMXioY93FrsXJ8G1B/OVr9q40sdXg6fSo7Io0nrXbQ6S0C2sBXonMaxEVGXzUqIte9w4eB5LH2vt7DudWy16TswxABFRhnNQpARfiWkeCLhfgljcYzaBOcf3MUf8Al3H/AFLKdjCa9MaiMQT412/9JXL1tt4cucd9S93FAfWM+2aIbx4hk+C2LekGFzh30ijYP/es4ve7n2j4JXx34rc+tjh8STXaDpND4nED5K07RO5cQdKLzHOMDSPzWjpdIcMK7Tv6MB1C+9ZENqVwbzwDwe4hKzb+H3ZG/o/snj9ozX6FRYBr95pb3hK4ZfBuOwxm0TJk6Cv/AC0HK8Y87wX/AHrf/uvH+pctiek2FIP9ooyRW/es406EceJa4eB5LId0owofP0mgRvJ/bM0GMD+f3ZPcq4Za9I66btmPMUf+EPOhiW+oW1Ztoik+/wBhxM3/AHFF3+pce3pLhQWf2mhZ1H99T+ycQCdeTm+YRd0owu7eBiaEmm+29ZqcPQZGustcPAp8cvhfxrr/APahNYtk/tnAX4NxVAEfxJMJtlzm0XE6ijPjv2H0C5un0owu/wA30mhG9rGd9TiDUpPbx45fgqsJ0lwwFMfSKMAUR+1p2La1Ynjwa5p7iETHL4OMdi7axGY2Mh7uelKg/wCas/2gRVE3zViwf+7Xb6QuKPSehkdFekfqnwN6wmThaDRx+81w7wVn1+lGHL2EV6X++Fx+tZ7u8e4E3062qfG6TqN3V23NIVeDqLnn/LSJ/wBCO0NqRVBb9neTyIDsPWA/5XELkm7bpfRms3tORhqrY3jJktrADXjI81bi9u0nNed7TJ3YPvtuThQCNdc1MDxCXGnqOir1d459A6PwxpniP95q0v8AUF8zVGFpLTYgwe8WK93ZttgqzvGe9i7526DFsqt8wTHcvGek1MMx2JAgtGKrRBBBaaji0gjhBC6f6ffcTl01akLKdiad/qotb6x1jz/osVdURtW9xk34oZjzKj9T3oK3KOc8ymNZx+0fMpAUcxQYIgKZzzKIeeZ8ygJkPL4I7s8vgmqNe33szeUyPVJnPM+aAmQ8j5KZedkMxUlAGBz+CkDn8EqkoGzQP0EIUQQByqZUEUAcqmRBBBmyKZClRhAGApbt8kEEA1v0FO5Kogj5CpkKVRBmyFTIUsKQgGylTKUqiDNHNS3b5D80qCC2eR2+X9VLdvl/VIogtnydnwQydnwSqIMxahCCiCFBRRAF+p70EX6nvQTSisoUS9waPHsA1KUUj+iFbTJaHcCRGo53Sqo2lHZtIauk9qrxmDDSKtMhoBEx9kzYxyla4Yg6K6kXFjuVpPDn8llxyl3a06sZQpb0zUIGWRlkyLzMrV1AJMaTZZdOnmjJJzTmHaO7QKYvAFpmQB4+HBVOrrab6YaCt3Q+834/kke2OIPdPzCtI0aWabgd6c0BMTB+CpUJQBIgwooUqB6MolVjAOJjwQJSqJ8rfvfBQtb974f1QZFJSqILZlEAigAipCIHOyDBFOGt+9/D/VHI3738J/NIKkU+Rv3v4T+aIa3738JQe1aifI3738JUyN+9/CfzQFaCd7RwM+EJCE0oooiAgIonaxv3o8Cjkb97+EoCtRExzRyjmPIoMikJiBOs9yaWf3vghK0apkVEwVMookYJh7p7/koopy9KjO2bw8Vftj3P8zf5VFFjf840v+LUBRuoUUXQxCpqgFFEyvtY7RIoolBfaIhRRMkKiiiDBRRRBIrm6DuUUSqsUSvUUUNL6IoiotGQKBFRBgioogCzXzTBRRTThgi1RRScUFFuqiitFAqBRRMgKiiiYf/Z"/>
          <p:cNvSpPr>
            <a:spLocks noChangeAspect="1" noChangeArrowheads="1"/>
          </p:cNvSpPr>
          <p:nvPr/>
        </p:nvSpPr>
        <p:spPr bwMode="auto">
          <a:xfrm>
            <a:off x="31" y="-744538"/>
            <a:ext cx="29813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249860" name="AutoShape 4" descr="data:image/jpeg;base64,/9j/4AAQSkZJRgABAQAAAQABAAD/2wCEAAkGBhQQEBQQEBQVEBQUEBQVEBQUFBQUFBQUFRUWFRQUFBUXHCYeFxkjGRQVHy8gIycpLCwsFR4xNTAqNSYrLCkBCQoKDgwOGA8PGikkHhwpLCwpLCwsKSkpLCopKSksLCksKSksLCwsKSwsKSksLCkpKSkpKSksKSkpKSwsKSwpKf/AABEIAKEBOQMBIgACEQEDEQH/xAAcAAACAgMBAQAAAAAAAAAAAAABAgADBAUGBwj/xABJEAABAwIDBAcEBwUFBgcAAAABAAIRAyEEEjEFE0FRBiJhcYGRsQcyocEUI0JSctHwM0OisuEkYnOCwhU0g5LS8TVEU5OUtPL/xAAYAQADAQEAAAAAAAAAAAAAAAAAAQIDBP/EACQRAQEAAgIDAQABBQEAAAAAAAABAhESIQMxUUEiBBMyYYFx/9oADAMBAAIRAxEAPwDxB+p7ygi7U95USWiiiiShRlBRBu7wnuN/C30WSFjYX3G/hHosgFY2t4Y6frmrQqSbKwFTQsCcFVB3YmDuxSDk6d6eVVm9U2ZMjEpSpmSlyYK7VKU5YdeEePkkJTlIpTNpMpuDqpEZA4hgDnAPP1Ye6fedBdkGjGEm7mwjnhavau1WUiGBpcYzCAd2S513kyC8hoy2taJ1Rlu9QtNiaWVoa8OEiHOcOqS4kiOoAZPKR1lTh/dH67CCOBHELBx+IdSDXVH7xroAaKWTK3kOtAPYblZeDxAe0PE9YakZSTzI494kFLGa7OsiECEyBWmySFITBRPZkhBw0TpXH1+SNmUhCE6CWwQhJCsJCUlGwQhKQrCkJT2HEP1PeUqapqe8pVbChCiiCaaiiiiCM4XPeoi7U96CFIigokYqFRRBu9wvuN/C30VwVWFHUb+EeiuC577bidPJOEj9PEeqsCRiEwShMEiQ/NMlPzRQBQURzESRqASOOnC3ZKZUHY+nm98Wfl16odwYXaB0cErxBI7VpXbPPuZXkRmkC2a4BzaRFpmRZbsmQCeX5gfCLqcZJvRMDaFWAG3l0xEE2EzHLTzWjpUXOzh2V9PM4hjnEGc0Sw6sdfhraQQtvtyN3JBIkZo1AOpBWCcPVIcaTBUt1mt/aAyCZYTJH4R3wVctl6G+9KcXiA4NDQa5YMtMOAAYNPrAHHeu6pvZvfMB8JVLS9z35yHAuIBOjZLR2CYVOz21C85aL6hIgtYHANJJkOdfKB2q11EsLWm7nVJexpzNBIy5HOFnQ2Se3mqy66GV1G/ZcfqEzmmDFreNzAhRjYClSARP3fmVOzqNaYvcwb92oPahlRZqY5fkmhOXYV5UparYSkJ7BCEMqsISkI2CFqQhWwkIujYVlqUtVhCUo2bhavvHvPqkT1R1j+I+qRbOcFEUCmQIwoFIQkXanvKiL9T3pUKEIoKJGKJCCKFO+w/uN/CPRXBVUB1G/hHorQFy1sLhbxHqE4SOB+I9U8FIxRlCCoWk9ncYRCvroZ9UyQCDz8TzlMAbdmtzcaR/VVqfUby+ColLCRB5CY5zr4/1Uc3lItz7vy+Kep9G8vhs9+GnISgb6oZe06a+KbjNzfSYAE9nZZLUG78VvpyIWDUwZHaBpM27nC4WxbrzHAaWg2ny8kMp7DAPDnx/XNFxl/RyvxgEFwgguHJ1R7hPOLK2jheJ4aWgAdg4LLDeyOf5ouF7C3I+P9Ep45P0b/0SE2buQDTx5WiNeajgf1CvU+jlfhgewaIQiB36dnb848lCDf4acrT46o1Po3fhYSuCeL8Y8J7kHtvYnxA+SP8Ao3fhISkJr/n5DTxlAns9ElS7LCQi6sJ7PRIdUbMpCRwVhSlLYcFW9534j6pFZiPfd+J3qVWulgCCKiEggiomRn6nvKCL9T3lBBxEUEUlIodFESbIN6Dhx1G/hHorQq6I6rfwj0VgXJWyP08R6hOFW/5j1TSg1iKQFNKQQ6jv/NEOF76EDjr5WuQPFKTcd/yKdjoEAcWnjq12YceavHX6V2jXA6cYy3BkENIIj8Q8xzQntHn2x62S0qYaAALCIkuOmWNT/cb5J89o4CYuZEmTeeaq8C7AN60eHj+gfJEDTtDSOcOsLJGmCI4D5jiVbvDb+6AAOwEEfEBKcR2Se0WN7i3ejabx5tsJmbnTqo5pJNrxPlH67kHNBEET/wDl7Y8qjk5ZKO9C1sWgCDbzB9Qo0DQRoOI00H5ITMzfWTxvqbd6NQh3Zry4kOOo5hG5fdA25jzCIbPnGo15d6TdiXG8umb8wwWtb3AfEp6vWmZ10FhYRAtpr5o/iOwYRHnxbw1NjEIuEeUxafigKTeWuvk8cv75RFMBuWOJPO5BF51F9EfxHYf04jjpKV49U4aIIjVpbMibta2dNYaPMpHi883THAW4eSV4/h9lhAhNCkKNqVkJIuriFWRdGyIQkIVhCUhAef4n33fjd6lVK7F/tH/jd6lVLrc4KKKIIFFFE0i7U95UhF2p7ygg0RQVlKi505Wl0CTAJgczHBJUKiTZDsROnhzSN6FSFh3D0VkJGMsNdE2TvXJfbdHfMeqKVw7eITZUgIRQDVITCHUd/wAinyqtzdO/5Jsqc1+kaECECErxPFPodi3X9c1YHnt/X/dU5efGPhomN/ObWRuDtc09/n689fRDKe35JW+vmj2J7g3TNm/f2pvMenfCradb+nYnDfiZPeluDsSD2hMZ7ePpYJBT7T+rT3p932o3Pp7otbZHKi1pjVTdW1KXQ7KWpXM9UxpHST8f+6mUo6HZciGVW7tDIpNUWqqLnuHzWQWKlzb+A+aArcEhCscCqiCmHA4wfWP/AMR/8xVCvxw+tqf4j/5iqCutzogoomlEEUITIXanvKiLtT3oJCCtn0fxDm1mNa802ve0VCLdUGTx5LWBb3CYssc1wyuhtgRIg2c1wES0jUI48rx+rnSjpNUpuxVQ0YLJEQ0AWABgSeI1nmtYdP6LYbSqZoMAEzMCFhRw+aVx4fxv4r29DaLDuTQs2psaq3D08VDcjzDqZJFVjScrH5YiDYwYIBWBjHZWOMxbXlK4/da+oy8FhqMPNSHPfLeswuysAaAKZBs6S8zrOVYzW252/RWho1nADK46a8Z4n1WVsHGmpVfSF493vkC3ZddPl/p748Zlv2nnvUbWFXWcAJJyiQC46NBIBce6Z8F1HSDo0zDUmua+o95Lcwc1oYJBmCL6i36K4jbdYEtonR4OcdkEj0XP45zykisuptdjcOaOO3bHg0nMLmtzOcWkZZkuAJuTfisyFy+PrillqM6r2jKDMyORC6bD1c7GvGjmhw8RK08vjvj1KnG7FSFv9t9H6eHosc11R1U5TUDg0MvE5YEgCeJMwVyO3sWaVKWmCXAA8eZjwCxxvL0vKXH2oxZY0UazHkvdXDanWcQQ5zmlmX3RHyW3DVzww9I7NdUzE1ztAU6bRqBut4akzIuI+Ky+jOPNSi4vJcWOInVxEAjvOq1yl1tnMpa3ACo2lVyUajhYhhuNR2jtW2qbOijTrZv2guxzSxzOWvvDtXHdL8QWvYwzkLSXC95MD0UYfyqs/wCM23eHdTBptpgCWOBhpAdEEFxJMuieVp5LODFzG3tpUjhsIKc7wUWudAhpcSWF7jM55pi0QA517wui2O4vw9Nxu40xPfHFPLHULHPlWQGLGrHNiKVAvNNr2vc4tLA45coABf1Rd0mZsFl4bYzqdLeOquqPbBqy5uVwLSSGNGhzEGTwBC5jYmOGJxIrV7tpyC0G+VwnqkWFwLp+PC53WKsv4+3TYU5gb5stR7J6t8riPs2m3BXGmtR0eO7quw4OZpDqrTEQS647r/BbrDh9bEHDUGsztY17nVam7pgOJDRIBJNuSnPG4ZXG/gl3NtftmqadCo9pyuDbE6AkxPhMrJ+ihopua8ODqbczQ5zzmbZzyXARJmwt1ZC1PSXaAa8Yd338lUC/WzFuuhEie4gpX4w06Yy2FOjHPMWkuLjPEytMPBn5JvH8HKRusqUhWYd+djX/AHmg+YlZmE2Pmwhrl796LuZNLdBuaCAAM+YDjosN6Vr409F7Ti6NN5AbDnFpmKhBDQ05bwCZIBCmILd5UyHM0PeGkcg9wA8NPBc5itof2gVHta80qrw1rs2Us0E5SDGuh1A7ll4Ha+erlyNYHFxAbMAm5ie2T4reeHK4856TynpsnBVOT4mplaXQTDSYFyYEwO1ZdbZRbhqeIL2uzvyupta6WGC4Eu0IgdkSOaxU8yx37Wp/iP8A5iscrK2gPran+I/+YrGK7Y56CCKBTSiiiiEi7U96kJy2570QyyW1zGlhXtxJbYibJWUl1/R72X4raFD6Th3UW0y5zQKlUsd1PeMZTbXily1Ts1GjxGLoHDNa1r31jUzGoRlbTGWDTbc55uZtwtzr2Zs4VS7MSA0C0Al0z1Re1gV6DQ9huLyNpvqYdp3j3Oh5dDsgys0Ey0Ezw7V3fR/2N4FmHojEBzq2RhrZKzsjqxbJLYgxYwNIGiXLld7Tcmjr4PGYjZ1AUXw2oKLDUrOgg2a6mQBrvQWz928k68pjKUsqUqoLXUx1wDo4DMMp46A+IXsfSXYD3bNbg9nuaHB9M0t68gZS4v8AeAJmJItwC8wx3sf2lXdnc/DFxcDP0mqSQR1WyaUnqj4LG+Pu69NP7u524XZm3auHfvNzTquaYms0VGSbtc1rgQ1/VMEzxW/2dSNao/FvcN/W6zmtaGtAMCQBx6s+K3TPYrjTQc3fYfeOr0XgGtUI3bWVmtOfd6l1Q2jgbrvejfsvw9Okz6X1q7QQTSrPyZSTk5SYby5rXq+6zmWmq2js4YuhvmVcoa49V7jGVlJpI0zH6x0ZjmgNvxK8m6RSxwxDSHAkNymZBggxFiI4r3fpJ0Eo1cHVpYR2Sq+m0U95Vfu+s8OGaxschi2oXmlT2NYx7gW1MIAWMsKtX7U5SPqtDHwWM1hluWNbnMp+uDxW0KFTDZS2p9I3oM5vq2sjSIkk85W/wGKyYekLSaQieNrLat9h+KLpFfCw7KR1qps6cv2OMHyXS7D9lTBVpfS6jKlBlBo+qfVY81S0BjwQB1Ya8xPEK8/Jjle6jd/Iqw9FmMwtJ5q7pwbSZUL+sM/1odlbIJk02kAutve5cLtKoKu7LclTdYqmHCQ+m+4H+ZhmD4r213QjZpoilFTdl2dsVagu5puHAyOq0nwXmtf2SPGIL6WIosoisXUmk1S4U/21NpOW7hSAk30We8MbvcVyuXV24HpHssU69XdxlGNxNJuUAD6stIIAs0Q/Qclv+iOC3DGPqiaVTEUxUIMZWkAkTzyyV3T+iG86tYYQUnOIrFjHisZZne9r8kioWta8u4w0FYWD9m5pENfiKdRoLd7DaoJptY17iDFiWOBibTqqvlxs1anhcfTL6T7Lq4fO4uz0WkSes1xlxDTuyLgcTNpXnfTDDNqClUaQQ5pa3v8Aeae4gn4L3Xbuz9mYtxdiG1KhDBTMVK7AW0naZWOAMOfrqV5/0p9ltCtXzYKsMJSFO9OoK1V2djoe/MXGAczBE8FGNwxu9xWVyznceTMwbiYcC0yIB6sk6AT36ru8TjvolJlBsFzaQvrpYmO9bHans2rVsrKuOY4U82T6mpwPWAl06j4LY9H/AGe4ZlRjsbU+ksp06gLGtqU3OfmzB0h2gBIjjKrLy4XW6mYZY70qw7hisHhxTeyhUxFbI9xlw+qwz96A06B1WTPgNL8t0Y2IWY2rhwGiadRrzULSKbmgkODiLAuAAdE9bhK9hqdHNk5WM3DmimXuZlq1WkFwaHkOD5uIPn2rgX+yc/SQ9uKpNZvKu7Y5lWWtzlmRzuJGcCeMIw8uOGW5lDst9ytNsKqHY8NEFwbVpOy3aSHDQ8RLTBXqWD6JVqRFai8Oe6G1Qx2UBtiOsdSOPYbTC5Po/wCzkUcTRr1MVTeaZaXMFKoM7vrMpJJsZZexkjhK9M2JUZRdVLqgLXHMIz2ysa/jb3HN0Am/JR5fJPL5N79tccuGO/15l7RvZ9VoGttIluIplzH1RdtWiZYJAuHtkCTYgHTUriNoY2g7Dk0qxqVH03Zqe5Ld2cpJBqZiHXEaDuX0fjsLhajatJ+lWlUp1ASSC0EMdaY1qDzXkVH2GPkgY+kZAb+wfxc5g+3rLXLp8XlvjmpYxuW+2rwuPFOhRB40wAe0QAu72P0c3mzXVmlznlji9jCILqdTMQ1ro6xZwLg2Tw1Wlpexx4aR9Pp3LS07h5EZc4tvOTSV6R0T2L9BovpVKu+GbPOUtjqNDx3aHxWWOOO+zudnp879MtjU8DiCKb9/TfLm1BEjP1w0wYNj8FTs91F4w76RfvRVeK7SLZSOqWuFoAA6sTcle+7V9mWzsQ1wdTdmIIa7e1eq4dRps7gSBHKy8+w/sGxDY/ttGIsN3UGrTqQZjVa8rMOPJMy79OWx+2AwlrQXOHbAnvXYjo/VqYajke0CvUYKIqONMPG5dUF3DKX9UQBrcqut7C6wecmLo5b5Q9tQutFyRY6jhxXf0uh4dgcHga9XM3Dhra27c+nvA1jmNDXtIc0DXXhHFY8cV/3a+aNt4V1PEVWPGUh5kHUTf5rXkL6exfsp2RVe59Si5ziZcTXxA4ZuD4Flw+3PYLnxD3YTEUqNAuG6pvFV7mDqtILrz1ifNbTKSe4jl/p4ugV6Vtv2KVsLh62JOJoVBRpGo5jW1MzmjNpIi+U+S85c1VMpT1tUonyqZVWy40x1PenajTIz9YEtm4GsdizjVoQ4CnUn7BLha2rud+SitYxKa9u6I4ncbNps0Iw9ep/mcyiHfxVivEQLR4L2bNlpZOVIjwqYtjB8KQXL5/S8Y6k7WO+qEnSvUj/h4O/qrMNthzTRaP8A1sMNeH0Jz3fJc1iMWJq3+3tJw8KbKY9VYzGgVAZ93O4X409nUwPUrl/8VxjqcDjiPo4kiW0jY8G0HuI/iCOD2mc1AExNTDg//Fe4+q5wbRDd0A4Q2jUIuPs4OlHxcU7NoMFSl1h1Xk6j7GBpxx5uKrtPFvsJtI5qV7PZguz3nVzw7kaO1DvdbbvC+ZZXcubwuOa36Ec7f/JNd1m23YxRJN/7wS4barIDt439lQ1c2erhK7ufNwHelNi4xv6O1CW0TP7jBE+VQ+ix9k7XJbhnE+9RwYPniAPg1aPD7Ypt3Yztth8IPfb9nD1ieOswFj4TatNrMKN4zqtwwd122ysxhM35lvmEryOYxutnbUP1Bn7OB+LKw9ENm7UJFNpP7rAHzp1yT5NXO7P2rTDWA1GdVmC1e37FKqTqe1Nhds0WgHes6tHCD32/Ywtcka8HOA7yEuNVqN9g9pnJRANhQwseODxBPwRw+OkMHN1K/fs565mjtui2m072nIw2HgZ26twWIaRrrmcBHMo0Nu0RDRWpiK1L94zQbPcw8dM1u8pzC/BZG2wm0CaLHE6yT/m2SHFZ2z9oWcTfNTaR44Buv/J8FytDbdBuHy76lIZYGoyf/DGU+f3yW94WVhukGHbTvXpT9FiN6z3hhCwN11m3enML8OyNtjcbG+tocX2WG5N1Ns44tq1gD+7xZMdjMO+fMytBtPpFQJrZa1I52Y/94y+cUyzjqcsDmk2r0hoOq1XNrUjNLFARUYbvo4eIveS0gdoPJFxvwTTqMXioY93FrsXJ8G1B/OVr9q40sdXg6fSo7Io0nrXbQ6S0C2sBXonMaxEVGXzUqIte9w4eB5LH2vt7DudWy16TswxABFRhnNQpARfiWkeCLhfgljcYzaBOcf3MUf8Al3H/AFLKdjCa9MaiMQT412/9JXL1tt4cucd9S93FAfWM+2aIbx4hk+C2LekGFzh30ijYP/es4ve7n2j4JXx34rc+tjh8STXaDpND4nED5K07RO5cQdKLzHOMDSPzWjpdIcMK7Tv6MB1C+9ZENqVwbzwDwe4hKzb+H3ZG/o/snj9ozX6FRYBr95pb3hK4ZfBuOwxm0TJk6Cv/AC0HK8Y87wX/AHrf/uvH+pctiek2FIP9ooyRW/es406EceJa4eB5LId0owofP0mgRvJ/bM0GMD+f3ZPcq4Za9I66btmPMUf+EPOhiW+oW1Ztoik+/wBhxM3/AHFF3+pce3pLhQWf2mhZ1H99T+ycQCdeTm+YRd0owu7eBiaEmm+29ZqcPQZGustcPAp8cvhfxrr/APahNYtk/tnAX4NxVAEfxJMJtlzm0XE6ijPjv2H0C5un0owu/wA30mhG9rGd9TiDUpPbx45fgqsJ0lwwFMfSKMAUR+1p2La1Ynjwa5p7iETHL4OMdi7axGY2Mh7uelKg/wCas/2gRVE3zViwf+7Xb6QuKPSehkdFekfqnwN6wmThaDRx+81w7wVn1+lGHL2EV6X++Fx+tZ7u8e4E3062qfG6TqN3V23NIVeDqLnn/LSJ/wBCO0NqRVBb9neTyIDsPWA/5XELkm7bpfRms3tORhqrY3jJktrADXjI81bi9u0nNed7TJ3YPvtuThQCNdc1MDxCXGnqOir1d459A6PwxpniP95q0v8AUF8zVGFpLTYgwe8WK93ZttgqzvGe9i7526DFsqt8wTHcvGek1MMx2JAgtGKrRBBBaaji0gjhBC6f6ffcTl01akLKdiad/qotb6x1jz/osVdURtW9xk34oZjzKj9T3oK3KOc8ymNZx+0fMpAUcxQYIgKZzzKIeeZ8ygJkPL4I7s8vgmqNe33szeUyPVJnPM+aAmQ8j5KZedkMxUlAGBz+CkDn8EqkoGzQP0EIUQQByqZUEUAcqmRBBBmyKZClRhAGApbt8kEEA1v0FO5Kogj5CpkKVRBmyFTIUsKQgGylTKUqiDNHNS3b5D80qCC2eR2+X9VLdvl/VIogtnydnwQydnwSqIMxahCCiCFBRRAF+p70EX6nvQTSisoUS9waPHsA1KUUj+iFbTJaHcCRGo53Sqo2lHZtIauk9qrxmDDSKtMhoBEx9kzYxyla4Yg6K6kXFjuVpPDn8llxyl3a06sZQpb0zUIGWRlkyLzMrV1AJMaTZZdOnmjJJzTmHaO7QKYvAFpmQB4+HBVOrrab6YaCt3Q+834/kke2OIPdPzCtI0aWabgd6c0BMTB+CpUJQBIgwooUqB6MolVjAOJjwQJSqJ8rfvfBQtb974f1QZFJSqILZlEAigAipCIHOyDBFOGt+9/D/VHI3738J/NIKkU+Rv3v4T+aIa3738JQe1aifI3738JUyN+9/CfzQFaCd7RwM+EJCE0oooiAgIonaxv3o8Cjkb97+EoCtRExzRyjmPIoMikJiBOs9yaWf3vghK0apkVEwVMookYJh7p7/koopy9KjO2bw8Vftj3P8zf5VFFjf840v+LUBRuoUUXQxCpqgFFEyvtY7RIoolBfaIhRRMkKiiiDBRRRBIrm6DuUUSqsUSvUUUNL6IoiotGQKBFRBgioogCzXzTBRRTThgi1RRScUFFuqiitFAqBRRMgKiiiYf/Z"/>
          <p:cNvSpPr>
            <a:spLocks noChangeAspect="1" noChangeArrowheads="1"/>
          </p:cNvSpPr>
          <p:nvPr/>
        </p:nvSpPr>
        <p:spPr bwMode="auto">
          <a:xfrm>
            <a:off x="31" y="-744538"/>
            <a:ext cx="29813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548" y="1960006"/>
            <a:ext cx="5819919" cy="1246188"/>
            <a:chOff x="105" y="1584"/>
            <a:chExt cx="6670" cy="785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855" y="1584"/>
              <a:ext cx="5920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h-TH" sz="2400" b="1" dirty="0">
                  <a:solidFill>
                    <a:srgbClr val="0070C0"/>
                  </a:solidFill>
                  <a:latin typeface="TH SarabunIT๙" pitchFamily="34" charset="-34"/>
                  <a:cs typeface="TH SarabunIT๙" pitchFamily="34" charset="-34"/>
                </a:rPr>
                <a:t>เพื่อสนับสนุน เผยแพร่ และประสานให้เกิดการ</a:t>
              </a:r>
              <a:r>
                <a:rPr lang="th-TH" b="1" dirty="0">
                  <a:solidFill>
                    <a:srgbClr val="002060"/>
                  </a:solidFill>
                  <a:latin typeface="TH SarabunIT๙" pitchFamily="34" charset="-34"/>
                  <a:cs typeface="TH SarabunIT๙" pitchFamily="34" charset="-34"/>
                </a:rPr>
                <a:t>เสริมสร้าง</a:t>
              </a:r>
            </a:p>
            <a:p>
              <a:pPr>
                <a:lnSpc>
                  <a:spcPts val="3000"/>
                </a:lnSpc>
              </a:pPr>
              <a:r>
                <a:rPr lang="th-TH" b="1" dirty="0">
                  <a:solidFill>
                    <a:srgbClr val="002060"/>
                  </a:solidFill>
                  <a:latin typeface="TH SarabunIT๙" pitchFamily="34" charset="-34"/>
                  <a:cs typeface="TH SarabunIT๙" pitchFamily="34" charset="-34"/>
                </a:rPr>
                <a:t>ทัศนคติ ค่านิยม ในความซื่อสัตย์สุจริต</a:t>
              </a:r>
              <a:r>
                <a:rPr lang="th-TH" sz="2400" b="1" dirty="0">
                  <a:solidFill>
                    <a:srgbClr val="0070C0"/>
                  </a:solidFill>
                  <a:latin typeface="TH SarabunIT๙" pitchFamily="34" charset="-34"/>
                  <a:cs typeface="TH SarabunIT๙" pitchFamily="34" charset="-34"/>
                </a:rPr>
                <a:t>ในสถาบัน</a:t>
              </a:r>
            </a:p>
            <a:p>
              <a:pPr>
                <a:lnSpc>
                  <a:spcPts val="3000"/>
                </a:lnSpc>
              </a:pPr>
              <a:r>
                <a:rPr lang="th-TH" sz="2400" b="1" dirty="0">
                  <a:solidFill>
                    <a:srgbClr val="0070C0"/>
                  </a:solidFill>
                  <a:latin typeface="TH SarabunIT๙" pitchFamily="34" charset="-34"/>
                  <a:cs typeface="TH SarabunIT๙" pitchFamily="34" charset="-34"/>
                </a:rPr>
                <a:t>การศึกษาทุกระดับและบุคลากรในสังกัดกระทรวงศึกษาธิการ</a:t>
              </a: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05" y="1659"/>
              <a:ext cx="783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9512" y="3383458"/>
            <a:ext cx="6246474" cy="1246188"/>
            <a:chOff x="105" y="1584"/>
            <a:chExt cx="6192" cy="78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722" y="1584"/>
              <a:ext cx="5575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h-TH" sz="24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เพื่อ </a:t>
              </a:r>
              <a:r>
                <a:rPr lang="th-TH" b="1" dirty="0">
                  <a:solidFill>
                    <a:srgbClr val="C00000"/>
                  </a:solidFill>
                  <a:latin typeface="TH SarabunIT๙" pitchFamily="34" charset="-34"/>
                  <a:cs typeface="TH SarabunIT๙" pitchFamily="34" charset="-34"/>
                </a:rPr>
                <a:t>สร้างเครือข่ายป้องกันและปราบปรามการทุจริต</a:t>
              </a:r>
            </a:p>
            <a:p>
              <a:pPr>
                <a:lnSpc>
                  <a:spcPts val="3000"/>
                </a:lnSpc>
              </a:pPr>
              <a:r>
                <a:rPr lang="th-TH" sz="24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ในกลุ่มบุคลากรของกระทรวงศึกษา</a:t>
              </a:r>
              <a:r>
                <a:rPr lang="th-TH" sz="24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ฯ ทุก</a:t>
              </a:r>
              <a:r>
                <a:rPr lang="th-TH" sz="24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ระดับ เสริมสร้างบทบาท</a:t>
              </a:r>
            </a:p>
            <a:p>
              <a:pPr>
                <a:lnSpc>
                  <a:spcPts val="3000"/>
                </a:lnSpc>
              </a:pPr>
              <a:r>
                <a:rPr lang="th-TH" sz="24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ในการเฝ้าระวัง และมีส่วนร่วมในการป้องกันและต่อต้านการทุจริต</a:t>
              </a:r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105" y="1620"/>
              <a:ext cx="615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9512" y="4766972"/>
            <a:ext cx="6143869" cy="1631953"/>
            <a:chOff x="105" y="1575"/>
            <a:chExt cx="5900" cy="1028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766" y="1575"/>
              <a:ext cx="5239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th-TH" sz="2400" b="1" dirty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เพื่อให้กระทรวงศึกษาฯ มีบทบาทในการส่งเสริมให้</a:t>
              </a:r>
              <a:r>
                <a:rPr lang="th-TH" sz="2400" b="1" dirty="0" smtClean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ทุกหน่วยงาน</a:t>
              </a:r>
              <a:br>
                <a:rPr lang="th-TH" sz="2400" b="1" dirty="0" smtClean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 smtClean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ได้ </a:t>
              </a:r>
              <a:r>
                <a:rPr lang="th-TH" b="1" dirty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นำยุทธศาสตร์ชาติ</a:t>
              </a:r>
              <a:r>
                <a:rPr lang="th-TH" b="1" dirty="0" smtClean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ฯ และ</a:t>
              </a:r>
              <a:r>
                <a:rPr lang="th-TH" b="1" dirty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ดัชนีวัด</a:t>
              </a:r>
              <a:r>
                <a:rPr lang="th-TH" b="1" dirty="0" smtClean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ความโปร่งใส </a:t>
              </a:r>
              <a:br>
                <a:rPr lang="th-TH" b="1" dirty="0" smtClean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b="1" dirty="0" smtClean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ไป</a:t>
              </a:r>
              <a:r>
                <a:rPr lang="th-TH" b="1" dirty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ประยุกต์ใช้</a:t>
              </a:r>
              <a:r>
                <a:rPr lang="th-TH" sz="2400" b="1" dirty="0">
                  <a:solidFill>
                    <a:srgbClr val="7CCA62">
                      <a:lumMod val="50000"/>
                    </a:srgbClr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2400" b="1" dirty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โดยเฉพาะการส่งเสริมด้านคุณธรรม </a:t>
              </a:r>
              <a:r>
                <a:rPr lang="th-TH" sz="2400" b="1" dirty="0" smtClean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จริยธรรม</a:t>
              </a:r>
              <a:br>
                <a:rPr lang="th-TH" sz="2400" b="1" dirty="0" smtClean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 smtClean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แก่</a:t>
              </a:r>
              <a:r>
                <a:rPr lang="th-TH" sz="2400" b="1" dirty="0">
                  <a:solidFill>
                    <a:srgbClr val="00B050"/>
                  </a:solidFill>
                  <a:latin typeface="TH SarabunIT๙" pitchFamily="34" charset="-34"/>
                  <a:cs typeface="TH SarabunIT๙" pitchFamily="34" charset="-34"/>
                </a:rPr>
                <a:t>บุคลากรในระบบการศึกษา</a:t>
              </a: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105" y="1575"/>
              <a:ext cx="615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5732" y="1476073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สาระสำคัญ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9192" y="1752563"/>
            <a:ext cx="7491240" cy="39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endParaRPr lang="th-TH" sz="2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42378"/>
            <a:ext cx="902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ยุทธศาสตร์ชาติว่าด้วยการป้องกันและ</a:t>
            </a:r>
            <a:r>
              <a:rPr lang="th-TH" sz="24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ปราบปรามการทุจริต </a:t>
            </a:r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ระยะที่ </a:t>
            </a:r>
            <a:r>
              <a:rPr lang="en-US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 (</a:t>
            </a:r>
            <a:r>
              <a:rPr lang="th-TH" sz="24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พ.ศ.</a:t>
            </a:r>
            <a:r>
              <a:rPr lang="en-US" sz="24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2556-2560</a:t>
            </a:r>
            <a:r>
              <a:rPr lang="en-US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24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79</a:t>
            </a:fld>
            <a:endParaRPr lang="th-TH" dirty="0"/>
          </a:p>
        </p:txBody>
      </p:sp>
      <p:grpSp>
        <p:nvGrpSpPr>
          <p:cNvPr id="6" name="Group 5"/>
          <p:cNvGrpSpPr/>
          <p:nvPr/>
        </p:nvGrpSpPr>
        <p:grpSpPr>
          <a:xfrm>
            <a:off x="6372200" y="1752563"/>
            <a:ext cx="2592288" cy="4340733"/>
            <a:chOff x="6444208" y="1752563"/>
            <a:chExt cx="2592288" cy="4340733"/>
          </a:xfrm>
        </p:grpSpPr>
        <p:sp>
          <p:nvSpPr>
            <p:cNvPr id="5" name="Rectangle 4"/>
            <p:cNvSpPr/>
            <p:nvPr/>
          </p:nvSpPr>
          <p:spPr>
            <a:xfrm>
              <a:off x="6444208" y="1752563"/>
              <a:ext cx="2585416" cy="43407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49861" name="Picture 5" descr="C:\Documents and Settings\winXP\Desktop\314595_441254072609233_1647558343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2777" y="2852936"/>
              <a:ext cx="2334207" cy="1516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6552728" y="4365104"/>
              <a:ext cx="2483768" cy="1482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ts val="1800"/>
                </a:lnSpc>
              </a:pPr>
              <a:r>
                <a:rPr lang="th-TH" sz="1800" spc="-80" dirty="0" smtClean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ป.ป.ช. ลง</a:t>
              </a:r>
              <a:r>
                <a:rPr lang="th-TH" sz="1800" spc="-8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นาม </a:t>
              </a:r>
              <a:r>
                <a:rPr lang="en-US" sz="1800" spc="-8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MOU </a:t>
              </a:r>
              <a:r>
                <a:rPr lang="th-TH" sz="1800" spc="-8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ต่อต้านการทุจริตร่วมกับกระทรวงศึกษาธิการ เพื่อประสานความร่วมมือในการต่อต้านการ</a:t>
              </a:r>
              <a:r>
                <a:rPr lang="th-TH" sz="1800" spc="-80" dirty="0" smtClean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ทุจริต</a:t>
              </a:r>
              <a:br>
                <a:rPr lang="th-TH" sz="1800" spc="-80" dirty="0" smtClean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1800" spc="-80" dirty="0" smtClean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คอร์รัปชัน  </a:t>
              </a:r>
              <a:r>
                <a:rPr lang="th-TH" sz="1800" spc="-8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โดยอาศัยกลไกทางการศึกษาเป็นเครื่องมือในการปลูกจิตสำนึกให้แก่เยาวชน</a:t>
              </a:r>
              <a:endParaRPr lang="en-US" sz="3200" spc="-8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pic>
          <p:nvPicPr>
            <p:cNvPr id="37" name="Picture 36" descr="กระทรวงศึกษา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9405" y="1916928"/>
              <a:ext cx="772086" cy="864000"/>
            </a:xfrm>
            <a:prstGeom prst="rect">
              <a:avLst/>
            </a:prstGeom>
          </p:spPr>
        </p:pic>
        <p:pic>
          <p:nvPicPr>
            <p:cNvPr id="41" name="Picture 40" descr="logo1200t3 copy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159274" y="1916832"/>
              <a:ext cx="608713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ounded Rectangle 6"/>
          <p:cNvSpPr/>
          <p:nvPr/>
        </p:nvSpPr>
        <p:spPr>
          <a:xfrm>
            <a:off x="867834" y="604043"/>
            <a:ext cx="7304566" cy="952749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  <a:defRPr/>
            </a:pPr>
            <a:r>
              <a:rPr lang="th-TH" sz="2400" b="1" dirty="0">
                <a:solidFill>
                  <a:srgbClr val="CCECFF"/>
                </a:solidFill>
                <a:latin typeface="TH SarabunIT๙" pitchFamily="34" charset="-34"/>
                <a:cs typeface="TH SarabunIT๙" pitchFamily="34" charset="-34"/>
              </a:rPr>
              <a:t>ตัวอย่าง</a:t>
            </a:r>
            <a:r>
              <a:rPr lang="en-US" sz="2400" b="1" dirty="0">
                <a:solidFill>
                  <a:srgbClr val="CCECFF"/>
                </a:solidFill>
                <a:latin typeface="TH SarabunIT๙" pitchFamily="34" charset="-34"/>
                <a:cs typeface="TH SarabunIT๙" pitchFamily="34" charset="-34"/>
              </a:rPr>
              <a:t>:</a:t>
            </a:r>
            <a:r>
              <a:rPr lang="th-TH" sz="2400" b="1" dirty="0">
                <a:solidFill>
                  <a:srgbClr val="CCEC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บันทึกข้อตกลงความร่วมมือในการป้องกันและปราบปรามการทุจริต (</a:t>
            </a:r>
            <a:r>
              <a:rPr lang="en-US" sz="24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MOU)</a:t>
            </a:r>
            <a:r>
              <a:rPr lang="th-TH" sz="24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algn="ctr">
              <a:lnSpc>
                <a:spcPts val="2200"/>
              </a:lnSpc>
              <a:defRPr/>
            </a:pPr>
            <a:r>
              <a:rPr lang="th-TH" sz="24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ระหว่าง สำนักงาน ป.ป.ช. และ</a:t>
            </a:r>
            <a:r>
              <a:rPr lang="th-TH" sz="24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กระทรวงศึกษาธิการ</a:t>
            </a:r>
            <a:endParaRPr lang="th-TH" sz="24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8" name="Picture 27" descr="logo1200t3 copy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529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54109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55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33600" y="2209800"/>
            <a:ext cx="5105400" cy="3754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defRPr/>
            </a:pPr>
            <a:endParaRPr lang="th-TH" dirty="0">
              <a:ln>
                <a:solidFill>
                  <a:srgbClr val="FF0000"/>
                </a:solidFill>
              </a:ln>
              <a:cs typeface="Angsana New" pitchFamily="18" charset="-34"/>
            </a:endParaRPr>
          </a:p>
          <a:p>
            <a:pPr algn="thaiDist">
              <a:defRPr/>
            </a:pPr>
            <a:r>
              <a:rPr lang="th-TH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“สถานการณ์ที่เจ้าหน้าที่รัฐมีผลประโยชน์ส่วนตัวและได้ใช้อิทธิพลหรือจะใช้อิทธิพลของตำแหน่งหน้าที่ไปเพื่อผลประโยชน์ส่วนตัว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381000"/>
            <a:ext cx="4876800" cy="18466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 </a:t>
            </a:r>
            <a:r>
              <a:rPr lang="th-TH" sz="60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แพทริค บอเยอร์</a:t>
            </a:r>
          </a:p>
          <a:p>
            <a:pPr algn="ctr">
              <a:defRPr/>
            </a:pPr>
            <a:endParaRPr lang="th-TH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1295401"/>
            <a:ext cx="4267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latin typeface="Jokerman" pitchFamily="82" charset="0"/>
                <a:cs typeface="Angsana New" pitchFamily="18" charset="-34"/>
              </a:rPr>
              <a:t>Patrick  Boyer</a:t>
            </a:r>
            <a:endParaRPr lang="th-TH" sz="4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66FFFF"/>
              </a:solidFill>
              <a:latin typeface="Jokerman" pitchFamily="82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45897-1993-4F69-9261-06DA1F30285B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7162800" y="6477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FFFF00"/>
                </a:solidFill>
              </a:rPr>
              <a:t>ศ.ดร.ธีรภัทร์  เสรีรังสรรค์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 descr="data:image/jpeg;base64,/9j/4AAQSkZJRgABAQAAAQABAAD/2wCEAAkGBhQQEBQQEBQVEBQUEBQVEBQUFBQUFBQUFRUWFRQUFBUXHCYeFxkjGRQVHy8gIycpLCwsFR4xNTAqNSYrLCkBCQoKDgwOGA8PGikkHhwpLCwpLCwsKSkpLCopKSksLCksKSksLCwsKSwsKSksLCkpKSkpKSksKSkpKSwsKSwpKf/AABEIAKEBOQMBIgACEQEDEQH/xAAcAAACAgMBAQAAAAAAAAAAAAABAgADBAUGBwj/xABJEAABAwIDBAcEBwUFBgcAAAABAAIRAyEEEjEFE0FRBiJhcYGRsQcyocEUI0JSctHwM0OisuEkYnOCwhU0g5LS8TVEU5OUtPL/xAAYAQADAQEAAAAAAAAAAAAAAAAAAQIDBP/EACQRAQEAAgIDAQABBQEAAAAAAAABAhESIQMxUUEiBBMyYYFx/9oADAMBAAIRAxEAPwDxB+p7ygi7U95USWiiiiShRlBRBu7wnuN/C30WSFjYX3G/hHosgFY2t4Y6frmrQqSbKwFTQsCcFVB3YmDuxSDk6d6eVVm9U2ZMjEpSpmSlyYK7VKU5YdeEePkkJTlIpTNpMpuDqpEZA4hgDnAPP1Ye6fedBdkGjGEm7mwjnhavau1WUiGBpcYzCAd2S513kyC8hoy2taJ1Rlu9QtNiaWVoa8OEiHOcOqS4kiOoAZPKR1lTh/dH67CCOBHELBx+IdSDXVH7xroAaKWTK3kOtAPYblZeDxAe0PE9YakZSTzI494kFLGa7OsiECEyBWmySFITBRPZkhBw0TpXH1+SNmUhCE6CWwQhJCsJCUlGwQhKQrCkJT2HEP1PeUqapqe8pVbChCiiCaaiiiiCM4XPeoi7U96CFIigokYqFRRBu9wvuN/C30VwVWFHUb+EeiuC577bidPJOEj9PEeqsCRiEwShMEiQ/NMlPzRQBQURzESRqASOOnC3ZKZUHY+nm98Wfl16odwYXaB0cErxBI7VpXbPPuZXkRmkC2a4BzaRFpmRZbsmQCeX5gfCLqcZJvRMDaFWAG3l0xEE2EzHLTzWjpUXOzh2V9PM4hjnEGc0Sw6sdfhraQQtvtyN3JBIkZo1AOpBWCcPVIcaTBUt1mt/aAyCZYTJH4R3wVctl6G+9KcXiA4NDQa5YMtMOAAYNPrAHHeu6pvZvfMB8JVLS9z35yHAuIBOjZLR2CYVOz21C85aL6hIgtYHANJJkOdfKB2q11EsLWm7nVJexpzNBIy5HOFnQ2Se3mqy66GV1G/ZcfqEzmmDFreNzAhRjYClSARP3fmVOzqNaYvcwb92oPahlRZqY5fkmhOXYV5UparYSkJ7BCEMqsISkI2CFqQhWwkIujYVlqUtVhCUo2bhavvHvPqkT1R1j+I+qRbOcFEUCmQIwoFIQkXanvKiL9T3pUKEIoKJGKJCCKFO+w/uN/CPRXBVUB1G/hHorQFy1sLhbxHqE4SOB+I9U8FIxRlCCoWk9ncYRCvroZ9UyQCDz8TzlMAbdmtzcaR/VVqfUby+ColLCRB5CY5zr4/1Uc3lItz7vy+Kep9G8vhs9+GnISgb6oZe06a+KbjNzfSYAE9nZZLUG78VvpyIWDUwZHaBpM27nC4WxbrzHAaWg2ny8kMp7DAPDnx/XNFxl/RyvxgEFwgguHJ1R7hPOLK2jheJ4aWgAdg4LLDeyOf5ouF7C3I+P9Ep45P0b/0SE2buQDTx5WiNeajgf1CvU+jlfhgewaIQiB36dnb848lCDf4acrT46o1Po3fhYSuCeL8Y8J7kHtvYnxA+SP8Ao3fhISkJr/n5DTxlAns9ElS7LCQi6sJ7PRIdUbMpCRwVhSlLYcFW9534j6pFZiPfd+J3qVWulgCCKiEggiomRn6nvKCL9T3lBBxEUEUlIodFESbIN6Dhx1G/hHorQq6I6rfwj0VgXJWyP08R6hOFW/5j1TSg1iKQFNKQQ6jv/NEOF76EDjr5WuQPFKTcd/yKdjoEAcWnjq12YceavHX6V2jXA6cYy3BkENIIj8Q8xzQntHn2x62S0qYaAALCIkuOmWNT/cb5J89o4CYuZEmTeeaq8C7AN60eHj+gfJEDTtDSOcOsLJGmCI4D5jiVbvDb+6AAOwEEfEBKcR2Se0WN7i3ejabx5tsJmbnTqo5pJNrxPlH67kHNBEET/wDl7Y8qjk5ZKO9C1sWgCDbzB9Qo0DQRoOI00H5ITMzfWTxvqbd6NQh3Zry4kOOo5hG5fdA25jzCIbPnGo15d6TdiXG8umb8wwWtb3AfEp6vWmZ10FhYRAtpr5o/iOwYRHnxbw1NjEIuEeUxafigKTeWuvk8cv75RFMBuWOJPO5BF51F9EfxHYf04jjpKV49U4aIIjVpbMibta2dNYaPMpHi883THAW4eSV4/h9lhAhNCkKNqVkJIuriFWRdGyIQkIVhCUhAef4n33fjd6lVK7F/tH/jd6lVLrc4KKKIIFFFE0i7U95UhF2p7ygg0RQVlKi505Wl0CTAJgczHBJUKiTZDsROnhzSN6FSFh3D0VkJGMsNdE2TvXJfbdHfMeqKVw7eITZUgIRQDVITCHUd/wAinyqtzdO/5Jsqc1+kaECECErxPFPodi3X9c1YHnt/X/dU5efGPhomN/ObWRuDtc09/n689fRDKe35JW+vmj2J7g3TNm/f2pvMenfCradb+nYnDfiZPeluDsSD2hMZ7ePpYJBT7T+rT3p932o3Pp7otbZHKi1pjVTdW1KXQ7KWpXM9UxpHST8f+6mUo6HZciGVW7tDIpNUWqqLnuHzWQWKlzb+A+aArcEhCscCqiCmHA4wfWP/AMR/8xVCvxw+tqf4j/5iqCutzogoomlEEUITIXanvKiLtT3oJCCtn0fxDm1mNa802ve0VCLdUGTx5LWBb3CYssc1wyuhtgRIg2c1wES0jUI48rx+rnSjpNUpuxVQ0YLJEQ0AWABgSeI1nmtYdP6LYbSqZoMAEzMCFhRw+aVx4fxv4r29DaLDuTQs2psaq3D08VDcjzDqZJFVjScrH5YiDYwYIBWBjHZWOMxbXlK4/da+oy8FhqMPNSHPfLeswuysAaAKZBs6S8zrOVYzW252/RWho1nADK46a8Z4n1WVsHGmpVfSF493vkC3ZddPl/p748Zlv2nnvUbWFXWcAJJyiQC46NBIBce6Z8F1HSDo0zDUmua+o95Lcwc1oYJBmCL6i36K4jbdYEtonR4OcdkEj0XP45zykisuptdjcOaOO3bHg0nMLmtzOcWkZZkuAJuTfisyFy+PrillqM6r2jKDMyORC6bD1c7GvGjmhw8RK08vjvj1KnG7FSFv9t9H6eHosc11R1U5TUDg0MvE5YEgCeJMwVyO3sWaVKWmCXAA8eZjwCxxvL0vKXH2oxZY0UazHkvdXDanWcQQ5zmlmX3RHyW3DVzww9I7NdUzE1ztAU6bRqBut4akzIuI+Ky+jOPNSi4vJcWOInVxEAjvOq1yl1tnMpa3ACo2lVyUajhYhhuNR2jtW2qbOijTrZv2guxzSxzOWvvDtXHdL8QWvYwzkLSXC95MD0UYfyqs/wCM23eHdTBptpgCWOBhpAdEEFxJMuieVp5LODFzG3tpUjhsIKc7wUWudAhpcSWF7jM55pi0QA517wui2O4vw9Nxu40xPfHFPLHULHPlWQGLGrHNiKVAvNNr2vc4tLA45coABf1Rd0mZsFl4bYzqdLeOquqPbBqy5uVwLSSGNGhzEGTwBC5jYmOGJxIrV7tpyC0G+VwnqkWFwLp+PC53WKsv4+3TYU5gb5stR7J6t8riPs2m3BXGmtR0eO7quw4OZpDqrTEQS647r/BbrDh9bEHDUGsztY17nVam7pgOJDRIBJNuSnPG4ZXG/gl3NtftmqadCo9pyuDbE6AkxPhMrJ+ihopua8ODqbczQ5zzmbZzyXARJmwt1ZC1PSXaAa8Yd338lUC/WzFuuhEie4gpX4w06Yy2FOjHPMWkuLjPEytMPBn5JvH8HKRusqUhWYd+djX/AHmg+YlZmE2Pmwhrl796LuZNLdBuaCAAM+YDjosN6Vr409F7Ti6NN5AbDnFpmKhBDQ05bwCZIBCmILd5UyHM0PeGkcg9wA8NPBc5itof2gVHta80qrw1rs2Us0E5SDGuh1A7ll4Ha+erlyNYHFxAbMAm5ie2T4reeHK4856TynpsnBVOT4mplaXQTDSYFyYEwO1ZdbZRbhqeIL2uzvyupta6WGC4Eu0IgdkSOaxU8yx37Wp/iP8A5iscrK2gPran+I/+YrGK7Y56CCKBTSiiiiEi7U96kJy2570QyyW1zGlhXtxJbYibJWUl1/R72X4raFD6Th3UW0y5zQKlUsd1PeMZTbXily1Ts1GjxGLoHDNa1r31jUzGoRlbTGWDTbc55uZtwtzr2Zs4VS7MSA0C0Al0z1Re1gV6DQ9huLyNpvqYdp3j3Oh5dDsgys0Ey0Ezw7V3fR/2N4FmHojEBzq2RhrZKzsjqxbJLYgxYwNIGiXLld7Tcmjr4PGYjZ1AUXw2oKLDUrOgg2a6mQBrvQWz928k68pjKUsqUqoLXUx1wDo4DMMp46A+IXsfSXYD3bNbg9nuaHB9M0t68gZS4v8AeAJmJItwC8wx3sf2lXdnc/DFxcDP0mqSQR1WyaUnqj4LG+Pu69NP7u524XZm3auHfvNzTquaYms0VGSbtc1rgQ1/VMEzxW/2dSNao/FvcN/W6zmtaGtAMCQBx6s+K3TPYrjTQc3fYfeOr0XgGtUI3bWVmtOfd6l1Q2jgbrvejfsvw9Okz6X1q7QQTSrPyZSTk5SYby5rXq+6zmWmq2js4YuhvmVcoa49V7jGVlJpI0zH6x0ZjmgNvxK8m6RSxwxDSHAkNymZBggxFiI4r3fpJ0Eo1cHVpYR2Sq+m0U95Vfu+s8OGaxschi2oXmlT2NYx7gW1MIAWMsKtX7U5SPqtDHwWM1hluWNbnMp+uDxW0KFTDZS2p9I3oM5vq2sjSIkk85W/wGKyYekLSaQieNrLat9h+KLpFfCw7KR1qps6cv2OMHyXS7D9lTBVpfS6jKlBlBo+qfVY81S0BjwQB1Ya8xPEK8/Jjle6jd/Iqw9FmMwtJ5q7pwbSZUL+sM/1odlbIJk02kAutve5cLtKoKu7LclTdYqmHCQ+m+4H+ZhmD4r213QjZpoilFTdl2dsVagu5puHAyOq0nwXmtf2SPGIL6WIosoisXUmk1S4U/21NpOW7hSAk30We8MbvcVyuXV24HpHssU69XdxlGNxNJuUAD6stIIAs0Q/Qclv+iOC3DGPqiaVTEUxUIMZWkAkTzyyV3T+iG86tYYQUnOIrFjHisZZne9r8kioWta8u4w0FYWD9m5pENfiKdRoLd7DaoJptY17iDFiWOBibTqqvlxs1anhcfTL6T7Lq4fO4uz0WkSes1xlxDTuyLgcTNpXnfTDDNqClUaQQ5pa3v8Aeae4gn4L3Xbuz9mYtxdiG1KhDBTMVK7AW0naZWOAMOfrqV5/0p9ltCtXzYKsMJSFO9OoK1V2djoe/MXGAczBE8FGNwxu9xWVyznceTMwbiYcC0yIB6sk6AT36ru8TjvolJlBsFzaQvrpYmO9bHans2rVsrKuOY4U82T6mpwPWAl06j4LY9H/AGe4ZlRjsbU+ksp06gLGtqU3OfmzB0h2gBIjjKrLy4XW6mYZY70qw7hisHhxTeyhUxFbI9xlw+qwz96A06B1WTPgNL8t0Y2IWY2rhwGiadRrzULSKbmgkODiLAuAAdE9bhK9hqdHNk5WM3DmimXuZlq1WkFwaHkOD5uIPn2rgX+yc/SQ9uKpNZvKu7Y5lWWtzlmRzuJGcCeMIw8uOGW5lDst9ytNsKqHY8NEFwbVpOy3aSHDQ8RLTBXqWD6JVqRFai8Oe6G1Qx2UBtiOsdSOPYbTC5Po/wCzkUcTRr1MVTeaZaXMFKoM7vrMpJJsZZexkjhK9M2JUZRdVLqgLXHMIz2ysa/jb3HN0Am/JR5fJPL5N79tccuGO/15l7RvZ9VoGttIluIplzH1RdtWiZYJAuHtkCTYgHTUriNoY2g7Dk0qxqVH03Zqe5Ld2cpJBqZiHXEaDuX0fjsLhajatJ+lWlUp1ASSC0EMdaY1qDzXkVH2GPkgY+kZAb+wfxc5g+3rLXLp8XlvjmpYxuW+2rwuPFOhRB40wAe0QAu72P0c3mzXVmlznlji9jCILqdTMQ1ro6xZwLg2Tw1Wlpexx4aR9Pp3LS07h5EZc4tvOTSV6R0T2L9BovpVKu+GbPOUtjqNDx3aHxWWOOO+zudnp879MtjU8DiCKb9/TfLm1BEjP1w0wYNj8FTs91F4w76RfvRVeK7SLZSOqWuFoAA6sTcle+7V9mWzsQ1wdTdmIIa7e1eq4dRps7gSBHKy8+w/sGxDY/ttGIsN3UGrTqQZjVa8rMOPJMy79OWx+2AwlrQXOHbAnvXYjo/VqYajke0CvUYKIqONMPG5dUF3DKX9UQBrcqut7C6wecmLo5b5Q9tQutFyRY6jhxXf0uh4dgcHga9XM3Dhra27c+nvA1jmNDXtIc0DXXhHFY8cV/3a+aNt4V1PEVWPGUh5kHUTf5rXkL6exfsp2RVe59Si5ziZcTXxA4ZuD4Flw+3PYLnxD3YTEUqNAuG6pvFV7mDqtILrz1ifNbTKSe4jl/p4ugV6Vtv2KVsLh62JOJoVBRpGo5jW1MzmjNpIi+U+S85c1VMpT1tUonyqZVWy40x1PenajTIz9YEtm4GsdizjVoQ4CnUn7BLha2rud+SitYxKa9u6I4ncbNps0Iw9ep/mcyiHfxVivEQLR4L2bNlpZOVIjwqYtjB8KQXL5/S8Y6k7WO+qEnSvUj/h4O/qrMNthzTRaP8A1sMNeH0Jz3fJc1iMWJq3+3tJw8KbKY9VYzGgVAZ93O4X409nUwPUrl/8VxjqcDjiPo4kiW0jY8G0HuI/iCOD2mc1AExNTDg//Fe4+q5wbRDd0A4Q2jUIuPs4OlHxcU7NoMFSl1h1Xk6j7GBpxx5uKrtPFvsJtI5qV7PZguz3nVzw7kaO1DvdbbvC+ZZXcubwuOa36Ec7f/JNd1m23YxRJN/7wS4barIDt439lQ1c2erhK7ufNwHelNi4xv6O1CW0TP7jBE+VQ+ix9k7XJbhnE+9RwYPniAPg1aPD7Ypt3Yztth8IPfb9nD1ieOswFj4TatNrMKN4zqtwwd122ysxhM35lvmEryOYxutnbUP1Bn7OB+LKw9ENm7UJFNpP7rAHzp1yT5NXO7P2rTDWA1GdVmC1e37FKqTqe1Nhds0WgHes6tHCD32/Ywtcka8HOA7yEuNVqN9g9pnJRANhQwseODxBPwRw+OkMHN1K/fs565mjtui2m072nIw2HgZ26twWIaRrrmcBHMo0Nu0RDRWpiK1L94zQbPcw8dM1u8pzC/BZG2wm0CaLHE6yT/m2SHFZ2z9oWcTfNTaR44Buv/J8FytDbdBuHy76lIZYGoyf/DGU+f3yW94WVhukGHbTvXpT9FiN6z3hhCwN11m3enML8OyNtjcbG+tocX2WG5N1Ns44tq1gD+7xZMdjMO+fMytBtPpFQJrZa1I52Y/94y+cUyzjqcsDmk2r0hoOq1XNrUjNLFARUYbvo4eIveS0gdoPJFxvwTTqMXioY93FrsXJ8G1B/OVr9q40sdXg6fSo7Io0nrXbQ6S0C2sBXonMaxEVGXzUqIte9w4eB5LH2vt7DudWy16TswxABFRhnNQpARfiWkeCLhfgljcYzaBOcf3MUf8Al3H/AFLKdjCa9MaiMQT412/9JXL1tt4cucd9S93FAfWM+2aIbx4hk+C2LekGFzh30ijYP/es4ve7n2j4JXx34rc+tjh8STXaDpND4nED5K07RO5cQdKLzHOMDSPzWjpdIcMK7Tv6MB1C+9ZENqVwbzwDwe4hKzb+H3ZG/o/snj9ozX6FRYBr95pb3hK4ZfBuOwxm0TJk6Cv/AC0HK8Y87wX/AHrf/uvH+pctiek2FIP9ooyRW/es406EceJa4eB5LId0owofP0mgRvJ/bM0GMD+f3ZPcq4Za9I66btmPMUf+EPOhiW+oW1Ztoik+/wBhxM3/AHFF3+pce3pLhQWf2mhZ1H99T+ycQCdeTm+YRd0owu7eBiaEmm+29ZqcPQZGustcPAp8cvhfxrr/APahNYtk/tnAX4NxVAEfxJMJtlzm0XE6ijPjv2H0C5un0owu/wA30mhG9rGd9TiDUpPbx45fgqsJ0lwwFMfSKMAUR+1p2La1Ynjwa5p7iETHL4OMdi7axGY2Mh7uelKg/wCas/2gRVE3zViwf+7Xb6QuKPSehkdFekfqnwN6wmThaDRx+81w7wVn1+lGHL2EV6X++Fx+tZ7u8e4E3062qfG6TqN3V23NIVeDqLnn/LSJ/wBCO0NqRVBb9neTyIDsPWA/5XELkm7bpfRms3tORhqrY3jJktrADXjI81bi9u0nNed7TJ3YPvtuThQCNdc1MDxCXGnqOir1d459A6PwxpniP95q0v8AUF8zVGFpLTYgwe8WK93ZttgqzvGe9i7526DFsqt8wTHcvGek1MMx2JAgtGKrRBBBaaji0gjhBC6f6ffcTl01akLKdiad/qotb6x1jz/osVdURtW9xk34oZjzKj9T3oK3KOc8ymNZx+0fMpAUcxQYIgKZzzKIeeZ8ygJkPL4I7s8vgmqNe33szeUyPVJnPM+aAmQ8j5KZedkMxUlAGBz+CkDn8EqkoGzQP0EIUQQByqZUEUAcqmRBBBmyKZClRhAGApbt8kEEA1v0FO5Kogj5CpkKVRBmyFTIUsKQgGylTKUqiDNHNS3b5D80qCC2eR2+X9VLdvl/VIogtnydnwQydnwSqIMxahCCiCFBRRAF+p70EX6nvQTSisoUS9waPHsA1KUUj+iFbTJaHcCRGo53Sqo2lHZtIauk9qrxmDDSKtMhoBEx9kzYxyla4Yg6K6kXFjuVpPDn8llxyl3a06sZQpb0zUIGWRlkyLzMrV1AJMaTZZdOnmjJJzTmHaO7QKYvAFpmQB4+HBVOrrab6YaCt3Q+834/kke2OIPdPzCtI0aWabgd6c0BMTB+CpUJQBIgwooUqB6MolVjAOJjwQJSqJ8rfvfBQtb974f1QZFJSqILZlEAigAipCIHOyDBFOGt+9/D/VHI3738J/NIKkU+Rv3v4T+aIa3738JQe1aifI3738JUyN+9/CfzQFaCd7RwM+EJCE0oooiAgIonaxv3o8Cjkb97+EoCtRExzRyjmPIoMikJiBOs9yaWf3vghK0apkVEwVMookYJh7p7/koopy9KjO2bw8Vftj3P8zf5VFFjf840v+LUBRuoUUXQxCpqgFFEyvtY7RIoolBfaIhRRMkKiiiDBRRRBIrm6DuUUSqsUSvUUUNL6IoiotGQKBFRBgioogCzXzTBRRTThgi1RRScUFFuqiitFAqBRRMgKiiiYf/Z"/>
          <p:cNvSpPr>
            <a:spLocks noChangeAspect="1" noChangeArrowheads="1"/>
          </p:cNvSpPr>
          <p:nvPr/>
        </p:nvSpPr>
        <p:spPr bwMode="auto">
          <a:xfrm>
            <a:off x="31" y="-744538"/>
            <a:ext cx="29813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249860" name="AutoShape 4" descr="data:image/jpeg;base64,/9j/4AAQSkZJRgABAQAAAQABAAD/2wCEAAkGBhQQEBQQEBQVEBQUEBQVEBQUFBQUFBQUFRUWFRQUFBUXHCYeFxkjGRQVHy8gIycpLCwsFR4xNTAqNSYrLCkBCQoKDgwOGA8PGikkHhwpLCwpLCwsKSkpLCopKSksLCksKSksLCwsKSwsKSksLCkpKSkpKSksKSkpKSwsKSwpKf/AABEIAKEBOQMBIgACEQEDEQH/xAAcAAACAgMBAQAAAAAAAAAAAAABAgADBAUGBwj/xABJEAABAwIDBAcEBwUFBgcAAAABAAIRAyEEEjEFE0FRBiJhcYGRsQcyocEUI0JSctHwM0OisuEkYnOCwhU0g5LS8TVEU5OUtPL/xAAYAQADAQEAAAAAAAAAAAAAAAAAAQIDBP/EACQRAQEAAgIDAQABBQEAAAAAAAABAhESIQMxUUEiBBMyYYFx/9oADAMBAAIRAxEAPwDxB+p7ygi7U95USWiiiiShRlBRBu7wnuN/C30WSFjYX3G/hHosgFY2t4Y6frmrQqSbKwFTQsCcFVB3YmDuxSDk6d6eVVm9U2ZMjEpSpmSlyYK7VKU5YdeEePkkJTlIpTNpMpuDqpEZA4hgDnAPP1Ye6fedBdkGjGEm7mwjnhavau1WUiGBpcYzCAd2S513kyC8hoy2taJ1Rlu9QtNiaWVoa8OEiHOcOqS4kiOoAZPKR1lTh/dH67CCOBHELBx+IdSDXVH7xroAaKWTK3kOtAPYblZeDxAe0PE9YakZSTzI494kFLGa7OsiECEyBWmySFITBRPZkhBw0TpXH1+SNmUhCE6CWwQhJCsJCUlGwQhKQrCkJT2HEP1PeUqapqe8pVbChCiiCaaiiiiCM4XPeoi7U96CFIigokYqFRRBu9wvuN/C30VwVWFHUb+EeiuC577bidPJOEj9PEeqsCRiEwShMEiQ/NMlPzRQBQURzESRqASOOnC3ZKZUHY+nm98Wfl16odwYXaB0cErxBI7VpXbPPuZXkRmkC2a4BzaRFpmRZbsmQCeX5gfCLqcZJvRMDaFWAG3l0xEE2EzHLTzWjpUXOzh2V9PM4hjnEGc0Sw6sdfhraQQtvtyN3JBIkZo1AOpBWCcPVIcaTBUt1mt/aAyCZYTJH4R3wVctl6G+9KcXiA4NDQa5YMtMOAAYNPrAHHeu6pvZvfMB8JVLS9z35yHAuIBOjZLR2CYVOz21C85aL6hIgtYHANJJkOdfKB2q11EsLWm7nVJexpzNBIy5HOFnQ2Se3mqy66GV1G/ZcfqEzmmDFreNzAhRjYClSARP3fmVOzqNaYvcwb92oPahlRZqY5fkmhOXYV5UparYSkJ7BCEMqsISkI2CFqQhWwkIujYVlqUtVhCUo2bhavvHvPqkT1R1j+I+qRbOcFEUCmQIwoFIQkXanvKiL9T3pUKEIoKJGKJCCKFO+w/uN/CPRXBVUB1G/hHorQFy1sLhbxHqE4SOB+I9U8FIxRlCCoWk9ncYRCvroZ9UyQCDz8TzlMAbdmtzcaR/VVqfUby+ColLCRB5CY5zr4/1Uc3lItz7vy+Kep9G8vhs9+GnISgb6oZe06a+KbjNzfSYAE9nZZLUG78VvpyIWDUwZHaBpM27nC4WxbrzHAaWg2ny8kMp7DAPDnx/XNFxl/RyvxgEFwgguHJ1R7hPOLK2jheJ4aWgAdg4LLDeyOf5ouF7C3I+P9Ep45P0b/0SE2buQDTx5WiNeajgf1CvU+jlfhgewaIQiB36dnb848lCDf4acrT46o1Po3fhYSuCeL8Y8J7kHtvYnxA+SP8Ao3fhISkJr/n5DTxlAns9ElS7LCQi6sJ7PRIdUbMpCRwVhSlLYcFW9534j6pFZiPfd+J3qVWulgCCKiEggiomRn6nvKCL9T3lBBxEUEUlIodFESbIN6Dhx1G/hHorQq6I6rfwj0VgXJWyP08R6hOFW/5j1TSg1iKQFNKQQ6jv/NEOF76EDjr5WuQPFKTcd/yKdjoEAcWnjq12YceavHX6V2jXA6cYy3BkENIIj8Q8xzQntHn2x62S0qYaAALCIkuOmWNT/cb5J89o4CYuZEmTeeaq8C7AN60eHj+gfJEDTtDSOcOsLJGmCI4D5jiVbvDb+6AAOwEEfEBKcR2Se0WN7i3ejabx5tsJmbnTqo5pJNrxPlH67kHNBEET/wDl7Y8qjk5ZKO9C1sWgCDbzB9Qo0DQRoOI00H5ITMzfWTxvqbd6NQh3Zry4kOOo5hG5fdA25jzCIbPnGo15d6TdiXG8umb8wwWtb3AfEp6vWmZ10FhYRAtpr5o/iOwYRHnxbw1NjEIuEeUxafigKTeWuvk8cv75RFMBuWOJPO5BF51F9EfxHYf04jjpKV49U4aIIjVpbMibta2dNYaPMpHi883THAW4eSV4/h9lhAhNCkKNqVkJIuriFWRdGyIQkIVhCUhAef4n33fjd6lVK7F/tH/jd6lVLrc4KKKIIFFFE0i7U95UhF2p7ygg0RQVlKi505Wl0CTAJgczHBJUKiTZDsROnhzSN6FSFh3D0VkJGMsNdE2TvXJfbdHfMeqKVw7eITZUgIRQDVITCHUd/wAinyqtzdO/5Jsqc1+kaECECErxPFPodi3X9c1YHnt/X/dU5efGPhomN/ObWRuDtc09/n689fRDKe35JW+vmj2J7g3TNm/f2pvMenfCradb+nYnDfiZPeluDsSD2hMZ7ePpYJBT7T+rT3p932o3Pp7otbZHKi1pjVTdW1KXQ7KWpXM9UxpHST8f+6mUo6HZciGVW7tDIpNUWqqLnuHzWQWKlzb+A+aArcEhCscCqiCmHA4wfWP/AMR/8xVCvxw+tqf4j/5iqCutzogoomlEEUITIXanvKiLtT3oJCCtn0fxDm1mNa802ve0VCLdUGTx5LWBb3CYssc1wyuhtgRIg2c1wES0jUI48rx+rnSjpNUpuxVQ0YLJEQ0AWABgSeI1nmtYdP6LYbSqZoMAEzMCFhRw+aVx4fxv4r29DaLDuTQs2psaq3D08VDcjzDqZJFVjScrH5YiDYwYIBWBjHZWOMxbXlK4/da+oy8FhqMPNSHPfLeswuysAaAKZBs6S8zrOVYzW252/RWho1nADK46a8Z4n1WVsHGmpVfSF493vkC3ZddPl/p748Zlv2nnvUbWFXWcAJJyiQC46NBIBce6Z8F1HSDo0zDUmua+o95Lcwc1oYJBmCL6i36K4jbdYEtonR4OcdkEj0XP45zykisuptdjcOaOO3bHg0nMLmtzOcWkZZkuAJuTfisyFy+PrillqM6r2jKDMyORC6bD1c7GvGjmhw8RK08vjvj1KnG7FSFv9t9H6eHosc11R1U5TUDg0MvE5YEgCeJMwVyO3sWaVKWmCXAA8eZjwCxxvL0vKXH2oxZY0UazHkvdXDanWcQQ5zmlmX3RHyW3DVzww9I7NdUzE1ztAU6bRqBut4akzIuI+Ky+jOPNSi4vJcWOInVxEAjvOq1yl1tnMpa3ACo2lVyUajhYhhuNR2jtW2qbOijTrZv2guxzSxzOWvvDtXHdL8QWvYwzkLSXC95MD0UYfyqs/wCM23eHdTBptpgCWOBhpAdEEFxJMuieVp5LODFzG3tpUjhsIKc7wUWudAhpcSWF7jM55pi0QA517wui2O4vw9Nxu40xPfHFPLHULHPlWQGLGrHNiKVAvNNr2vc4tLA45coABf1Rd0mZsFl4bYzqdLeOquqPbBqy5uVwLSSGNGhzEGTwBC5jYmOGJxIrV7tpyC0G+VwnqkWFwLp+PC53WKsv4+3TYU5gb5stR7J6t8riPs2m3BXGmtR0eO7quw4OZpDqrTEQS647r/BbrDh9bEHDUGsztY17nVam7pgOJDRIBJNuSnPG4ZXG/gl3NtftmqadCo9pyuDbE6AkxPhMrJ+ihopua8ODqbczQ5zzmbZzyXARJmwt1ZC1PSXaAa8Yd338lUC/WzFuuhEie4gpX4w06Yy2FOjHPMWkuLjPEytMPBn5JvH8HKRusqUhWYd+djX/AHmg+YlZmE2Pmwhrl796LuZNLdBuaCAAM+YDjosN6Vr409F7Ti6NN5AbDnFpmKhBDQ05bwCZIBCmILd5UyHM0PeGkcg9wA8NPBc5itof2gVHta80qrw1rs2Us0E5SDGuh1A7ll4Ha+erlyNYHFxAbMAm5ie2T4reeHK4856TynpsnBVOT4mplaXQTDSYFyYEwO1ZdbZRbhqeIL2uzvyupta6WGC4Eu0IgdkSOaxU8yx37Wp/iP8A5iscrK2gPran+I/+YrGK7Y56CCKBTSiiiiEi7U96kJy2570QyyW1zGlhXtxJbYibJWUl1/R72X4raFD6Th3UW0y5zQKlUsd1PeMZTbXily1Ts1GjxGLoHDNa1r31jUzGoRlbTGWDTbc55uZtwtzr2Zs4VS7MSA0C0Al0z1Re1gV6DQ9huLyNpvqYdp3j3Oh5dDsgys0Ey0Ezw7V3fR/2N4FmHojEBzq2RhrZKzsjqxbJLYgxYwNIGiXLld7Tcmjr4PGYjZ1AUXw2oKLDUrOgg2a6mQBrvQWz928k68pjKUsqUqoLXUx1wDo4DMMp46A+IXsfSXYD3bNbg9nuaHB9M0t68gZS4v8AeAJmJItwC8wx3sf2lXdnc/DFxcDP0mqSQR1WyaUnqj4LG+Pu69NP7u524XZm3auHfvNzTquaYms0VGSbtc1rgQ1/VMEzxW/2dSNao/FvcN/W6zmtaGtAMCQBx6s+K3TPYrjTQc3fYfeOr0XgGtUI3bWVmtOfd6l1Q2jgbrvejfsvw9Okz6X1q7QQTSrPyZSTk5SYby5rXq+6zmWmq2js4YuhvmVcoa49V7jGVlJpI0zH6x0ZjmgNvxK8m6RSxwxDSHAkNymZBggxFiI4r3fpJ0Eo1cHVpYR2Sq+m0U95Vfu+s8OGaxschi2oXmlT2NYx7gW1MIAWMsKtX7U5SPqtDHwWM1hluWNbnMp+uDxW0KFTDZS2p9I3oM5vq2sjSIkk85W/wGKyYekLSaQieNrLat9h+KLpFfCw7KR1qps6cv2OMHyXS7D9lTBVpfS6jKlBlBo+qfVY81S0BjwQB1Ya8xPEK8/Jjle6jd/Iqw9FmMwtJ5q7pwbSZUL+sM/1odlbIJk02kAutve5cLtKoKu7LclTdYqmHCQ+m+4H+ZhmD4r213QjZpoilFTdl2dsVagu5puHAyOq0nwXmtf2SPGIL6WIosoisXUmk1S4U/21NpOW7hSAk30We8MbvcVyuXV24HpHssU69XdxlGNxNJuUAD6stIIAs0Q/Qclv+iOC3DGPqiaVTEUxUIMZWkAkTzyyV3T+iG86tYYQUnOIrFjHisZZne9r8kioWta8u4w0FYWD9m5pENfiKdRoLd7DaoJptY17iDFiWOBibTqqvlxs1anhcfTL6T7Lq4fO4uz0WkSes1xlxDTuyLgcTNpXnfTDDNqClUaQQ5pa3v8Aeae4gn4L3Xbuz9mYtxdiG1KhDBTMVK7AW0naZWOAMOfrqV5/0p9ltCtXzYKsMJSFO9OoK1V2djoe/MXGAczBE8FGNwxu9xWVyznceTMwbiYcC0yIB6sk6AT36ru8TjvolJlBsFzaQvrpYmO9bHans2rVsrKuOY4U82T6mpwPWAl06j4LY9H/AGe4ZlRjsbU+ksp06gLGtqU3OfmzB0h2gBIjjKrLy4XW6mYZY70qw7hisHhxTeyhUxFbI9xlw+qwz96A06B1WTPgNL8t0Y2IWY2rhwGiadRrzULSKbmgkODiLAuAAdE9bhK9hqdHNk5WM3DmimXuZlq1WkFwaHkOD5uIPn2rgX+yc/SQ9uKpNZvKu7Y5lWWtzlmRzuJGcCeMIw8uOGW5lDst9ytNsKqHY8NEFwbVpOy3aSHDQ8RLTBXqWD6JVqRFai8Oe6G1Qx2UBtiOsdSOPYbTC5Po/wCzkUcTRr1MVTeaZaXMFKoM7vrMpJJsZZexkjhK9M2JUZRdVLqgLXHMIz2ysa/jb3HN0Am/JR5fJPL5N79tccuGO/15l7RvZ9VoGttIluIplzH1RdtWiZYJAuHtkCTYgHTUriNoY2g7Dk0qxqVH03Zqe5Ld2cpJBqZiHXEaDuX0fjsLhajatJ+lWlUp1ASSC0EMdaY1qDzXkVH2GPkgY+kZAb+wfxc5g+3rLXLp8XlvjmpYxuW+2rwuPFOhRB40wAe0QAu72P0c3mzXVmlznlji9jCILqdTMQ1ro6xZwLg2Tw1Wlpexx4aR9Pp3LS07h5EZc4tvOTSV6R0T2L9BovpVKu+GbPOUtjqNDx3aHxWWOOO+zudnp879MtjU8DiCKb9/TfLm1BEjP1w0wYNj8FTs91F4w76RfvRVeK7SLZSOqWuFoAA6sTcle+7V9mWzsQ1wdTdmIIa7e1eq4dRps7gSBHKy8+w/sGxDY/ttGIsN3UGrTqQZjVa8rMOPJMy79OWx+2AwlrQXOHbAnvXYjo/VqYajke0CvUYKIqONMPG5dUF3DKX9UQBrcqut7C6wecmLo5b5Q9tQutFyRY6jhxXf0uh4dgcHga9XM3Dhra27c+nvA1jmNDXtIc0DXXhHFY8cV/3a+aNt4V1PEVWPGUh5kHUTf5rXkL6exfsp2RVe59Si5ziZcTXxA4ZuD4Flw+3PYLnxD3YTEUqNAuG6pvFV7mDqtILrz1ifNbTKSe4jl/p4ugV6Vtv2KVsLh62JOJoVBRpGo5jW1MzmjNpIi+U+S85c1VMpT1tUonyqZVWy40x1PenajTIz9YEtm4GsdizjVoQ4CnUn7BLha2rud+SitYxKa9u6I4ncbNps0Iw9ep/mcyiHfxVivEQLR4L2bNlpZOVIjwqYtjB8KQXL5/S8Y6k7WO+qEnSvUj/h4O/qrMNthzTRaP8A1sMNeH0Jz3fJc1iMWJq3+3tJw8KbKY9VYzGgVAZ93O4X409nUwPUrl/8VxjqcDjiPo4kiW0jY8G0HuI/iCOD2mc1AExNTDg//Fe4+q5wbRDd0A4Q2jUIuPs4OlHxcU7NoMFSl1h1Xk6j7GBpxx5uKrtPFvsJtI5qV7PZguz3nVzw7kaO1DvdbbvC+ZZXcubwuOa36Ec7f/JNd1m23YxRJN/7wS4barIDt439lQ1c2erhK7ufNwHelNi4xv6O1CW0TP7jBE+VQ+ix9k7XJbhnE+9RwYPniAPg1aPD7Ypt3Yztth8IPfb9nD1ieOswFj4TatNrMKN4zqtwwd122ysxhM35lvmEryOYxutnbUP1Bn7OB+LKw9ENm7UJFNpP7rAHzp1yT5NXO7P2rTDWA1GdVmC1e37FKqTqe1Nhds0WgHes6tHCD32/Ywtcka8HOA7yEuNVqN9g9pnJRANhQwseODxBPwRw+OkMHN1K/fs565mjtui2m072nIw2HgZ26twWIaRrrmcBHMo0Nu0RDRWpiK1L94zQbPcw8dM1u8pzC/BZG2wm0CaLHE6yT/m2SHFZ2z9oWcTfNTaR44Buv/J8FytDbdBuHy76lIZYGoyf/DGU+f3yW94WVhukGHbTvXpT9FiN6z3hhCwN11m3enML8OyNtjcbG+tocX2WG5N1Ns44tq1gD+7xZMdjMO+fMytBtPpFQJrZa1I52Y/94y+cUyzjqcsDmk2r0hoOq1XNrUjNLFARUYbvo4eIveS0gdoPJFxvwTTqMXioY93FrsXJ8G1B/OVr9q40sdXg6fSo7Io0nrXbQ6S0C2sBXonMaxEVGXzUqIte9w4eB5LH2vt7DudWy16TswxABFRhnNQpARfiWkeCLhfgljcYzaBOcf3MUf8Al3H/AFLKdjCa9MaiMQT412/9JXL1tt4cucd9S93FAfWM+2aIbx4hk+C2LekGFzh30ijYP/es4ve7n2j4JXx34rc+tjh8STXaDpND4nED5K07RO5cQdKLzHOMDSPzWjpdIcMK7Tv6MB1C+9ZENqVwbzwDwe4hKzb+H3ZG/o/snj9ozX6FRYBr95pb3hK4ZfBuOwxm0TJk6Cv/AC0HK8Y87wX/AHrf/uvH+pctiek2FIP9ooyRW/es406EceJa4eB5LId0owofP0mgRvJ/bM0GMD+f3ZPcq4Za9I66btmPMUf+EPOhiW+oW1Ztoik+/wBhxM3/AHFF3+pce3pLhQWf2mhZ1H99T+ycQCdeTm+YRd0owu7eBiaEmm+29ZqcPQZGustcPAp8cvhfxrr/APahNYtk/tnAX4NxVAEfxJMJtlzm0XE6ijPjv2H0C5un0owu/wA30mhG9rGd9TiDUpPbx45fgqsJ0lwwFMfSKMAUR+1p2La1Ynjwa5p7iETHL4OMdi7axGY2Mh7uelKg/wCas/2gRVE3zViwf+7Xb6QuKPSehkdFekfqnwN6wmThaDRx+81w7wVn1+lGHL2EV6X++Fx+tZ7u8e4E3062qfG6TqN3V23NIVeDqLnn/LSJ/wBCO0NqRVBb9neTyIDsPWA/5XELkm7bpfRms3tORhqrY3jJktrADXjI81bi9u0nNed7TJ3YPvtuThQCNdc1MDxCXGnqOir1d459A6PwxpniP95q0v8AUF8zVGFpLTYgwe8WK93ZttgqzvGe9i7526DFsqt8wTHcvGek1MMx2JAgtGKrRBBBaaji0gjhBC6f6ffcTl01akLKdiad/qotb6x1jz/osVdURtW9xk34oZjzKj9T3oK3KOc8ymNZx+0fMpAUcxQYIgKZzzKIeeZ8ygJkPL4I7s8vgmqNe33szeUyPVJnPM+aAmQ8j5KZedkMxUlAGBz+CkDn8EqkoGzQP0EIUQQByqZUEUAcqmRBBBmyKZClRhAGApbt8kEEA1v0FO5Kogj5CpkKVRBmyFTIUsKQgGylTKUqiDNHNS3b5D80qCC2eR2+X9VLdvl/VIogtnydnwQydnwSqIMxahCCiCFBRRAF+p70EX6nvQTSisoUS9waPHsA1KUUj+iFbTJaHcCRGo53Sqo2lHZtIauk9qrxmDDSKtMhoBEx9kzYxyla4Yg6K6kXFjuVpPDn8llxyl3a06sZQpb0zUIGWRlkyLzMrV1AJMaTZZdOnmjJJzTmHaO7QKYvAFpmQB4+HBVOrrab6YaCt3Q+834/kke2OIPdPzCtI0aWabgd6c0BMTB+CpUJQBIgwooUqB6MolVjAOJjwQJSqJ8rfvfBQtb974f1QZFJSqILZlEAigAipCIHOyDBFOGt+9/D/VHI3738J/NIKkU+Rv3v4T+aIa3738JQe1aifI3738JUyN+9/CfzQFaCd7RwM+EJCE0oooiAgIonaxv3o8Cjkb97+EoCtRExzRyjmPIoMikJiBOs9yaWf3vghK0apkVEwVMookYJh7p7/koopy9KjO2bw8Vftj3P8zf5VFFjf840v+LUBRuoUUXQxCpqgFFEyvtY7RIoolBfaIhRRMkKiiiDBRRRBIrm6DuUUSqsUSvUUUNL6IoiotGQKBFRBgioogCzXzTBRRTThgi1RRScUFFuqiitFAqBRRMgKiiiYf/Z"/>
          <p:cNvSpPr>
            <a:spLocks noChangeAspect="1" noChangeArrowheads="1"/>
          </p:cNvSpPr>
          <p:nvPr/>
        </p:nvSpPr>
        <p:spPr bwMode="auto">
          <a:xfrm>
            <a:off x="31" y="-744538"/>
            <a:ext cx="29813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4320" y="5373216"/>
            <a:ext cx="2502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ป.ป.ช. ลง</a:t>
            </a:r>
            <a:r>
              <a:rPr lang="th-TH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นาม </a:t>
            </a:r>
            <a:r>
              <a:rPr lang="en-US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MOU </a:t>
            </a:r>
            <a:r>
              <a:rPr lang="th-TH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ความร่วมมือระหว่าง สำนักงาน ป.ป.ช.  สำนักงาน </a:t>
            </a:r>
            <a:r>
              <a:rPr lang="th-TH" sz="1800" spc="-6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ก.พ.ร.</a:t>
            </a:r>
            <a:r>
              <a:rPr lang="th-TH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สำนักงาน </a:t>
            </a:r>
            <a:r>
              <a:rPr lang="th-TH" sz="1800" spc="-6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ป.ป.ท.</a:t>
            </a:r>
            <a:r>
              <a:rPr lang="th-TH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และ </a:t>
            </a:r>
            <a:r>
              <a:rPr lang="th-TH" sz="1800" spc="-6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ศปท.</a:t>
            </a:r>
            <a:r>
              <a:rPr lang="th-TH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ทั้ง 35 </a:t>
            </a:r>
            <a:r>
              <a:rPr lang="th-TH" sz="1800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800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1800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ส่วน</a:t>
            </a:r>
            <a:r>
              <a:rPr lang="th-TH" sz="18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ราชการ</a:t>
            </a:r>
            <a:endParaRPr lang="en-US" sz="1800" spc="-6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717" y="2708920"/>
            <a:ext cx="6601376" cy="2678114"/>
            <a:chOff x="105" y="1584"/>
            <a:chExt cx="8000" cy="1687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690" y="1584"/>
              <a:ext cx="7415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การร่วมขับเคลื่อนยุทธศาสตร์ชาติฯ ระยะที่ 2  โดย</a:t>
              </a:r>
              <a:r>
                <a:rPr lang="th-TH" b="1" spc="-50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ใช้</a:t>
              </a:r>
            </a:p>
            <a:p>
              <a:r>
                <a:rPr lang="th-TH" b="1" spc="-50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ยุทธศาสตร์ชาติ</a:t>
              </a:r>
              <a:r>
                <a:rPr lang="th-TH" b="1" spc="-50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ฯ ระยะ</a:t>
              </a:r>
              <a:r>
                <a:rPr lang="th-TH" b="1" spc="-50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ที่ 2 เป็นกรอบในการปรับปรุง</a:t>
              </a:r>
            </a:p>
            <a:p>
              <a:r>
                <a:rPr lang="th-TH" b="1" spc="-50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แผนปฏิบัติราชการฯ  </a:t>
              </a:r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เพื่อเสริมสร้างความ</a:t>
              </a:r>
              <a:r>
                <a:rPr lang="th-TH" b="1" spc="-50" dirty="0" smtClean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เข้มแข็ง</a:t>
              </a:r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และ            </a:t>
              </a:r>
            </a:p>
            <a:p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เป็นเครือข่ายการขับเคลื่อนยุทธศาสตร์/มาตรการต่อต้าน</a:t>
              </a:r>
            </a:p>
            <a:p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การทุจริตโดยการบูร</a:t>
              </a:r>
              <a:r>
                <a:rPr lang="th-TH" b="1" spc="-50" dirty="0" err="1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ณา</a:t>
              </a:r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การงานต่อต้านการทุจริตและ</a:t>
              </a:r>
            </a:p>
            <a:p>
              <a:r>
                <a:rPr lang="th-TH" b="1" spc="-5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งานคุ้มครองจริยธรรมที่เน้นการปฏิบัติ</a:t>
              </a:r>
              <a:r>
                <a:rPr lang="th-TH" b="1" spc="-50" dirty="0" smtClean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ตาม</a:t>
              </a:r>
              <a:r>
                <a:rPr lang="th-TH" b="1" spc="-50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ประมวล</a:t>
              </a:r>
              <a:r>
                <a:rPr lang="th-TH" b="1" spc="-50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จริยธรรม</a:t>
              </a:r>
              <a:endParaRPr lang="th-TH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05" y="1584"/>
              <a:ext cx="615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6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9512" y="21328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สาระสำคัญ</a:t>
            </a:r>
          </a:p>
        </p:txBody>
      </p:sp>
      <p:pic>
        <p:nvPicPr>
          <p:cNvPr id="36" name="รูปภาพ 6" descr="C:\Documents and Settings\winXP\Desktop\งาน ปปช\ปฎิญญา\โลโก้\ป.ป.ช.jpg"/>
          <p:cNvPicPr>
            <a:picLocks noChangeAspect="1" noChangeArrowheads="1"/>
          </p:cNvPicPr>
          <p:nvPr/>
        </p:nvPicPr>
        <p:blipFill>
          <a:blip r:embed="rId2" cstate="print"/>
          <a:srcRect l="28989" r="30927"/>
          <a:stretch>
            <a:fillRect/>
          </a:stretch>
        </p:blipFill>
        <p:spPr bwMode="auto">
          <a:xfrm>
            <a:off x="6516216" y="2211543"/>
            <a:ext cx="720080" cy="8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105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281" y="3990877"/>
            <a:ext cx="2472227" cy="144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logo_opdc_th120x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3162" y="2329691"/>
            <a:ext cx="1553334" cy="669128"/>
          </a:xfrm>
          <a:prstGeom prst="rect">
            <a:avLst/>
          </a:prstGeom>
        </p:spPr>
      </p:pic>
      <p:pic>
        <p:nvPicPr>
          <p:cNvPr id="40" name="Picture 39" descr="tn-5-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2762" y="3107373"/>
            <a:ext cx="663734" cy="7776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868144" y="3280223"/>
            <a:ext cx="2376264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500" b="1" spc="-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ศูนย์ปฏิบัติการต่อต้านการทุจริต (</a:t>
            </a:r>
            <a:r>
              <a:rPr lang="th-TH" sz="1500" b="1" spc="-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ศปท</a:t>
            </a:r>
            <a:r>
              <a:rPr lang="en-US" sz="1500" b="1" spc="-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.</a:t>
            </a:r>
            <a:r>
              <a:rPr lang="th-TH" sz="1500" b="1" spc="-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136126"/>
            <a:ext cx="9029624" cy="8999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ยุทธศาสตร์ชาติว่าด้วยการป้องกันและ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ปราบปรามการทุจริต </a:t>
            </a:r>
            <a:b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ระยะ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 (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พ.ศ.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2556-2560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80</a:t>
            </a:fld>
            <a:endParaRPr lang="th-TH" dirty="0"/>
          </a:p>
        </p:txBody>
      </p:sp>
      <p:sp>
        <p:nvSpPr>
          <p:cNvPr id="44" name="Rounded Rectangle 43"/>
          <p:cNvSpPr/>
          <p:nvPr/>
        </p:nvSpPr>
        <p:spPr>
          <a:xfrm>
            <a:off x="217612" y="1078136"/>
            <a:ext cx="8728772" cy="952749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h-TH" sz="2600" b="1" spc="-70" dirty="0">
                <a:solidFill>
                  <a:srgbClr val="CCFFFF"/>
                </a:solidFill>
                <a:latin typeface="TH SarabunIT๙" pitchFamily="34" charset="-34"/>
                <a:cs typeface="TH SarabunIT๙" pitchFamily="34" charset="-34"/>
              </a:rPr>
              <a:t>ตัวอย่าง </a:t>
            </a:r>
            <a:r>
              <a:rPr lang="en-US" sz="2600" b="1" spc="-70" dirty="0">
                <a:solidFill>
                  <a:srgbClr val="CCFFFF"/>
                </a:solidFill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2600" b="1" spc="-70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บันทึกข้อตกลงความร่วมมือในการป้องกันและปราบปรามการทุจริต (</a:t>
            </a:r>
            <a:r>
              <a:rPr lang="en-US" sz="2600" b="1" spc="-70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MOU)</a:t>
            </a:r>
            <a:r>
              <a:rPr lang="th-TH" sz="2600" b="1" spc="-5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th-TH" sz="2600" b="1" spc="-50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ระหว่าง สำนักงาน ป.ป.ช. ระหว่าง สำนักงาน ก.พ.ร. สำนักงาน </a:t>
            </a:r>
            <a:r>
              <a:rPr lang="th-TH" sz="2600" b="1" spc="-50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ป.ป.ท. และ </a:t>
            </a:r>
            <a:r>
              <a:rPr lang="th-TH" sz="2600" b="1" spc="-50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ศปท. 35 ส่วนราชการ</a:t>
            </a:r>
            <a:r>
              <a:rPr lang="th-TH" sz="26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pic>
        <p:nvPicPr>
          <p:cNvPr id="19" name="Picture 18" descr="logo1200t3 copy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016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2214554"/>
            <a:ext cx="7848600" cy="1285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81</a:t>
            </a:fld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642910" y="265753"/>
            <a:ext cx="767350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1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ปัญหาและความท้าทายของหน่วยงาน</a:t>
            </a:r>
            <a:r>
              <a:rPr lang="th-TH" sz="31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ภาครัฐ</a:t>
            </a:r>
            <a:br>
              <a:rPr lang="th-TH" sz="31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31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สำหรับ</a:t>
            </a:r>
            <a:r>
              <a:rPr lang="th-TH" sz="31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1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ขับเคลื่อนงาน</a:t>
            </a:r>
            <a:r>
              <a:rPr lang="th-TH" sz="31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ด้านการป้องกันและปราบปรามการ</a:t>
            </a:r>
            <a:r>
              <a:rPr lang="th-TH" sz="31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th-TH" sz="31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184" y="1988840"/>
            <a:ext cx="8679296" cy="3528392"/>
          </a:xfrm>
          <a:prstGeom prst="roundRect">
            <a:avLst/>
          </a:prstGeom>
          <a:solidFill>
            <a:srgbClr val="E1E1FF"/>
          </a:solidFill>
          <a:effectLst>
            <a:outerShdw blurRad="50800" dist="88900" dir="2700000" algn="tl" rotWithShape="0">
              <a:srgbClr val="6600C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indent="-444500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๑.	เป็น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การบูรณา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ร่วมกันเป็นครั้งแรก</a:t>
            </a:r>
          </a:p>
          <a:p>
            <a:pPr marL="444500" indent="-444500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๒.	เป็น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การปรับ 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Mindset 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ของคนไทยทั้งประเทศเพื่อปรับเปลี่ยนพฤติกรรม</a:t>
            </a:r>
          </a:p>
          <a:p>
            <a:pPr marL="444500" indent="-444500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๓.	มี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การประเมินผลการปรับเปลี่ยน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พฤติกรรมใน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ภาพรวมของหน่วยงานด้วยระบบประเมิน </a:t>
            </a:r>
            <a:r>
              <a:rPr lang="en-US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ITA</a:t>
            </a:r>
            <a:endParaRPr lang="th-TH" sz="36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8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50825" y="1340768"/>
            <a:ext cx="867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012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1571612"/>
            <a:ext cx="7848600" cy="350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2884964" y="5926158"/>
            <a:ext cx="604475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</a:rPr>
              <a:t>               </a:t>
            </a:r>
            <a:endParaRPr lang="th-TH" b="1" dirty="0">
              <a:solidFill>
                <a:srgbClr val="0000CC"/>
              </a:solidFill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82</a:t>
            </a:fld>
            <a:endParaRPr lang="th-TH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90872" y="116632"/>
            <a:ext cx="77975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วัตถุประสงค์ในการนำเครื่องมือประเมินคุณธรรมและความโปร่งใส</a:t>
            </a:r>
            <a:b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มาใช้ในการประเมินหน่วยงานภาครัฐ</a:t>
            </a:r>
            <a:endParaRPr lang="th-TH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83568" y="1412776"/>
            <a:ext cx="7812000" cy="0"/>
          </a:xfrm>
          <a:prstGeom prst="line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1571612"/>
            <a:ext cx="8175874" cy="2016000"/>
          </a:xfrm>
          <a:prstGeom prst="rect">
            <a:avLst/>
          </a:prstGeom>
          <a:solidFill>
            <a:srgbClr val="DDFF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6088" indent="-446088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๑.	เพื่อให้ทราบสถานะระดับคุณธรรมและความโปร่งใสของหน่วยงานของรัฐแต่ละแห่งว่ามีการดำเนินงานเป็นไปตามหลักธรรมาภิบาลและ</a:t>
            </a:r>
            <a: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b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องค์กรในภาพรวมปฏิบัติตามประมวลจริยธรรมหรือไม่อยู่ในระดับใด </a:t>
            </a:r>
            <a: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ข้อบกพร่องในองค์ประกอบข้อใด เพื่อที่จะได้ปรับปรุงแก้ไขให้ดี</a:t>
            </a:r>
            <a:r>
              <a:rPr lang="th-TH" sz="3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ขึ้น</a:t>
            </a:r>
            <a:endParaRPr lang="th-TH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14" y="3717032"/>
            <a:ext cx="8245440" cy="2484000"/>
          </a:xfrm>
          <a:prstGeom prst="rect">
            <a:avLst/>
          </a:prstGeom>
          <a:solidFill>
            <a:srgbClr val="DDFF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6088" indent="-446088">
              <a:buNone/>
            </a:pP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๒.	เพื่อช่วยยกระดับค่า </a:t>
            </a:r>
            <a:r>
              <a:rPr lang="en-US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CPI 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ของประเทศไทยให้สูงขึ้นให้ได้ระดับ ๕๐ จากคะแนนเต็ม ๑๐๐ ในปี พ.ศ. ๒๕๖๐ ตามเป้าหมายที่กำหนดไว้ตามยุทธศาสตร์ชาติว่าด้วยการป้องกันและปราบปราม ระยะที่ ๒ (แผนพัฒนาการเศรษฐกิจและสังคมแห่งชาติ ฉบับที่ ๑๑ ได้กำหนดเป้าหมายดังกล่าวไว้ในปี พ.ศ. ๒๕๕๙)</a:t>
            </a:r>
          </a:p>
          <a:p>
            <a:pPr algn="thaiDist"/>
            <a:endParaRPr lang="th-TH" sz="3000" dirty="0">
              <a:solidFill>
                <a:schemeClr val="tx1"/>
              </a:solidFill>
            </a:endParaRPr>
          </a:p>
        </p:txBody>
      </p:sp>
      <p:pic>
        <p:nvPicPr>
          <p:cNvPr id="12" name="Picture 11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448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-26988"/>
            <a:ext cx="9144000" cy="584201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3200" b="1" kern="0">
                <a:solidFill>
                  <a:srgbClr val="FFFFFF"/>
                </a:solidFill>
                <a:latin typeface="Calibri"/>
                <a:cs typeface="Cordia New"/>
              </a:rPr>
              <a:t>     กรอบแนวคิดการประเมินคุณธรรมและความโปร่งใสในการดำเนินงาน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75" y="3143250"/>
            <a:ext cx="2343150" cy="655638"/>
          </a:xfrm>
          <a:prstGeom prst="rect">
            <a:avLst/>
          </a:prstGeom>
          <a:solidFill>
            <a:srgbClr val="FF0000"/>
          </a:solidFill>
          <a:ln w="25402">
            <a:solidFill>
              <a:srgbClr val="002060"/>
            </a:solidFill>
            <a:prstDash val="solid"/>
          </a:ln>
        </p:spPr>
        <p:txBody>
          <a:bodyPr lIns="91421" tIns="45710" rIns="91421" bIns="4571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30" b="1" i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+mn-cs"/>
              </a:rPr>
              <a:t>Integrity &amp; Transparency Assessment</a:t>
            </a:r>
            <a:endParaRPr lang="th-TH" sz="1830" kern="0">
              <a:solidFill>
                <a:srgbClr val="000000"/>
              </a:solidFill>
              <a:latin typeface="Arial" pitchFamily="34"/>
              <a:cs typeface="Cordia New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943225" y="1000125"/>
            <a:ext cx="1700213" cy="5540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ความโปร่งใส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Transparency)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43225" y="1857375"/>
            <a:ext cx="1700213" cy="554038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ความพร้อมรับผิด</a:t>
            </a:r>
            <a:endParaRPr lang="en-US" sz="1800" b="1" kern="0">
              <a:solidFill>
                <a:srgbClr val="FFFFFF"/>
              </a:solidFill>
              <a:latin typeface="TH SarabunPSK" pitchFamily="34"/>
              <a:ea typeface="Angsana New" pitchFamily="18"/>
              <a:cs typeface="TH SarabunPSK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(</a:t>
            </a:r>
            <a:r>
              <a:rPr lang="en-US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Accountability)</a:t>
            </a:r>
            <a:endParaRPr lang="th-TH" sz="1800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916238" y="2720975"/>
            <a:ext cx="1700212" cy="708025"/>
          </a:xfrm>
          <a:prstGeom prst="rect">
            <a:avLst/>
          </a:prstGeom>
          <a:solidFill>
            <a:srgbClr val="808080"/>
          </a:solidFill>
          <a:ln w="9528">
            <a:solidFill>
              <a:srgbClr val="5A5A5A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คุณธรรมการให้บริการของหน่วยงาน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Integrity in Service Delivery)</a:t>
            </a:r>
            <a:endParaRPr lang="th-TH" sz="14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941638" y="4089400"/>
            <a:ext cx="1701800" cy="492125"/>
          </a:xfrm>
          <a:prstGeom prst="rect">
            <a:avLst/>
          </a:prstGeom>
          <a:solidFill>
            <a:srgbClr val="C00000"/>
          </a:solidFill>
          <a:ln w="9528">
            <a:solidFill>
              <a:srgbClr val="8DB3E2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วัฒนธรรมคุณธรรมในองค์กร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(Integrity Culture)</a:t>
            </a:r>
            <a:endParaRPr lang="th-TH" sz="16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71775" y="5476875"/>
            <a:ext cx="1871663" cy="523875"/>
          </a:xfrm>
          <a:prstGeom prst="rect">
            <a:avLst/>
          </a:prstGeom>
          <a:solidFill>
            <a:srgbClr val="0070C0"/>
          </a:solidFill>
          <a:ln w="9528">
            <a:solidFill>
              <a:srgbClr val="8DB3E2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คุณธรรมการทำงานในหน่วยงาน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(Work Integrity)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003800" y="928688"/>
            <a:ext cx="2711450" cy="27622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การดำเนินงานขององค์กร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003800" y="1357313"/>
            <a:ext cx="2711450" cy="2778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ระบบการร้องเรียนขององค์กร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5003800" y="2000250"/>
            <a:ext cx="2711450" cy="276225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ความรับผิดชอบตามการปฏิบัติหน้าที่</a:t>
            </a:r>
            <a:endParaRPr lang="th-TH" sz="1800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5000625" y="2443163"/>
            <a:ext cx="2714625" cy="554037"/>
          </a:xfrm>
          <a:prstGeom prst="rect">
            <a:avLst/>
          </a:prstGeom>
          <a:solidFill>
            <a:srgbClr val="808080"/>
          </a:solidFill>
          <a:ln w="9528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การรับรู้ข้อมูลการทุจริต</a:t>
            </a:r>
          </a:p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Corruption Perceived)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5003800" y="3716338"/>
            <a:ext cx="2736850" cy="554037"/>
          </a:xfrm>
          <a:prstGeom prst="rect">
            <a:avLst/>
          </a:prstGeom>
          <a:solidFill>
            <a:srgbClr val="FF000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วัฒนธรรมองค์กร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Organization Culture</a:t>
            </a:r>
            <a:r>
              <a:rPr lang="en-US" sz="18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5003800" y="4314825"/>
            <a:ext cx="2733675" cy="554038"/>
          </a:xfrm>
          <a:prstGeom prst="rect">
            <a:avLst/>
          </a:prstGeom>
          <a:solidFill>
            <a:srgbClr val="FF000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การต่อต้านการทุจริตขององค์กร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(Anti-Corruption Practices)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5003800" y="4941888"/>
            <a:ext cx="2736850" cy="554037"/>
          </a:xfrm>
          <a:prstGeom prst="rect">
            <a:avLst/>
          </a:prstGeom>
          <a:solidFill>
            <a:srgbClr val="0070C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การบริหารงานบุคคล</a:t>
            </a:r>
            <a:endParaRPr lang="en-US" sz="18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(Personnel Management)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5003800" y="5548313"/>
            <a:ext cx="2736850" cy="523875"/>
          </a:xfrm>
          <a:prstGeom prst="rect">
            <a:avLst/>
          </a:prstGeom>
          <a:solidFill>
            <a:srgbClr val="0070C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การบริหารงบประมาณ</a:t>
            </a:r>
            <a:endParaRPr lang="en-US" sz="1600" b="1">
              <a:solidFill>
                <a:srgbClr val="FFFFFF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algn="ctr"/>
            <a:r>
              <a:rPr lang="en-US" sz="16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(Budget Execution</a:t>
            </a:r>
            <a:r>
              <a:rPr lang="en-US" sz="18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5003800" y="6115050"/>
            <a:ext cx="2736850" cy="554038"/>
          </a:xfrm>
          <a:prstGeom prst="rect">
            <a:avLst/>
          </a:prstGeom>
          <a:solidFill>
            <a:srgbClr val="0070C0"/>
          </a:solidFill>
          <a:ln w="9528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ความเป็นธรรมในการมอบหมายงาน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(Fairness in Work Assignment)</a:t>
            </a:r>
            <a:endParaRPr lang="th-TH" sz="1800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7918450" y="928688"/>
            <a:ext cx="1011238" cy="252412"/>
          </a:xfrm>
          <a:prstGeom prst="rect">
            <a:avLst/>
          </a:prstGeom>
          <a:solidFill>
            <a:srgbClr val="7030A0"/>
          </a:solidFill>
          <a:ln w="25402">
            <a:solidFill>
              <a:srgbClr val="5C4776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EIT </a:t>
            </a:r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และ 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EBIT</a:t>
            </a:r>
            <a:endParaRPr lang="th-TH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9" name="Text Box 23"/>
          <p:cNvSpPr txBox="1"/>
          <p:nvPr/>
        </p:nvSpPr>
        <p:spPr>
          <a:xfrm>
            <a:off x="7929563" y="1357313"/>
            <a:ext cx="1011237" cy="252412"/>
          </a:xfrm>
          <a:prstGeom prst="rect">
            <a:avLst/>
          </a:prstGeom>
          <a:solidFill>
            <a:srgbClr val="7030A0"/>
          </a:solidFill>
          <a:ln w="9528">
            <a:solidFill>
              <a:srgbClr val="7D60A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r>
              <a:rPr lang="th-TH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และ </a:t>
            </a:r>
            <a:r>
              <a:rPr lang="en-US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EBIT</a:t>
            </a:r>
            <a:endParaRPr lang="th-TH" sz="1800" b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20" name="Text Box 23"/>
          <p:cNvSpPr txBox="1"/>
          <p:nvPr/>
        </p:nvSpPr>
        <p:spPr>
          <a:xfrm>
            <a:off x="7929563" y="2000250"/>
            <a:ext cx="1011237" cy="252413"/>
          </a:xfrm>
          <a:prstGeom prst="rect">
            <a:avLst/>
          </a:prstGeom>
          <a:gradFill>
            <a:gsLst>
              <a:gs pos="0">
                <a:srgbClr val="2787A0"/>
              </a:gs>
              <a:gs pos="100000">
                <a:srgbClr val="36B1D2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lIns="0" tIns="0" rIns="0" bIns="0" anchorCtr="1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>
                <a:solidFill>
                  <a:srgbClr val="FFFFFF"/>
                </a:solidFill>
                <a:latin typeface="TH SarabunPSK" pitchFamily="34"/>
                <a:ea typeface="Angsana New" pitchFamily="18"/>
                <a:cs typeface="TH SarabunPSK" pitchFamily="34"/>
              </a:rPr>
              <a:t>EIT </a:t>
            </a:r>
            <a:endParaRPr lang="th-TH" sz="1800" b="1" kern="0">
              <a:solidFill>
                <a:srgbClr val="000000"/>
              </a:solidFill>
              <a:latin typeface="Arial" pitchFamily="34"/>
              <a:cs typeface="Angsana New" pitchFamily="18"/>
            </a:endParaRP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7918450" y="2600325"/>
            <a:ext cx="1011238" cy="252413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EIT</a:t>
            </a:r>
            <a:r>
              <a:rPr lang="en-US" sz="14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endParaRPr lang="th-TH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7929563" y="3676650"/>
            <a:ext cx="1011237" cy="2524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  <a:endParaRPr lang="th-TH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956550" y="4400550"/>
            <a:ext cx="1011238" cy="2524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IIT </a:t>
            </a:r>
            <a:r>
              <a:rPr lang="th-TH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และ </a:t>
            </a: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EBIT</a:t>
            </a:r>
            <a:endParaRPr lang="th-TH" b="1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7956550" y="5697538"/>
            <a:ext cx="1011238" cy="2524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  <a:endParaRPr lang="th-TH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7956550" y="6273800"/>
            <a:ext cx="1011238" cy="2508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</a:p>
        </p:txBody>
      </p:sp>
      <p:sp>
        <p:nvSpPr>
          <p:cNvPr id="14362" name="Text Box 23"/>
          <p:cNvSpPr txBox="1">
            <a:spLocks noChangeArrowheads="1"/>
          </p:cNvSpPr>
          <p:nvPr/>
        </p:nvSpPr>
        <p:spPr bwMode="auto">
          <a:xfrm>
            <a:off x="7953375" y="5084763"/>
            <a:ext cx="1011238" cy="2524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IIT</a:t>
            </a:r>
          </a:p>
        </p:txBody>
      </p:sp>
      <p:cxnSp>
        <p:nvCxnSpPr>
          <p:cNvPr id="27" name="ตัวเชื่อมต่อตรง 57"/>
          <p:cNvCxnSpPr/>
          <p:nvPr/>
        </p:nvCxnSpPr>
        <p:spPr>
          <a:xfrm rot="5400013">
            <a:off x="464343" y="3536157"/>
            <a:ext cx="4500563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8" name="ตัวเชื่อมต่อตรง 63"/>
          <p:cNvCxnSpPr/>
          <p:nvPr/>
        </p:nvCxnSpPr>
        <p:spPr>
          <a:xfrm>
            <a:off x="2484438" y="350043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29" name="ตัวเชื่อมต่อตรง 64"/>
          <p:cNvCxnSpPr/>
          <p:nvPr/>
        </p:nvCxnSpPr>
        <p:spPr>
          <a:xfrm>
            <a:off x="2713038" y="128587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0" name="ตัวเชื่อมต่อตรง 65"/>
          <p:cNvCxnSpPr/>
          <p:nvPr/>
        </p:nvCxnSpPr>
        <p:spPr>
          <a:xfrm>
            <a:off x="2713038" y="221456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1" name="ตัวเชื่อมต่อตรง 66"/>
          <p:cNvCxnSpPr/>
          <p:nvPr/>
        </p:nvCxnSpPr>
        <p:spPr>
          <a:xfrm>
            <a:off x="2713038" y="307181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2" name="ตัวเชื่อมต่อตรง 69"/>
          <p:cNvCxnSpPr/>
          <p:nvPr/>
        </p:nvCxnSpPr>
        <p:spPr>
          <a:xfrm>
            <a:off x="2700338" y="5805488"/>
            <a:ext cx="10795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3" name="ตัวเชื่อมต่อตรง 70"/>
          <p:cNvCxnSpPr/>
          <p:nvPr/>
        </p:nvCxnSpPr>
        <p:spPr>
          <a:xfrm>
            <a:off x="4643438" y="128587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4" name="ตัวเชื่อมต่อตรง 73"/>
          <p:cNvCxnSpPr/>
          <p:nvPr/>
        </p:nvCxnSpPr>
        <p:spPr>
          <a:xfrm>
            <a:off x="4643438" y="43656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5" name="ตัวเชื่อมต่อตรง 75"/>
          <p:cNvCxnSpPr/>
          <p:nvPr/>
        </p:nvCxnSpPr>
        <p:spPr>
          <a:xfrm>
            <a:off x="4643438" y="5805488"/>
            <a:ext cx="3603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6" name="ตัวเชื่อมต่อตรง 76"/>
          <p:cNvCxnSpPr/>
          <p:nvPr/>
        </p:nvCxnSpPr>
        <p:spPr>
          <a:xfrm>
            <a:off x="4859338" y="1071563"/>
            <a:ext cx="0" cy="43180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7" name="ตัวเชื่อมต่อตรง 78"/>
          <p:cNvCxnSpPr/>
          <p:nvPr/>
        </p:nvCxnSpPr>
        <p:spPr>
          <a:xfrm>
            <a:off x="4859338" y="1071563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8" name="ตัวเชื่อมต่อตรง 80"/>
          <p:cNvCxnSpPr/>
          <p:nvPr/>
        </p:nvCxnSpPr>
        <p:spPr>
          <a:xfrm>
            <a:off x="4859338" y="1500188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9" name="ตัวเชื่อมต่อตรง 86"/>
          <p:cNvCxnSpPr/>
          <p:nvPr/>
        </p:nvCxnSpPr>
        <p:spPr>
          <a:xfrm rot="16199987" flipH="1">
            <a:off x="4500562" y="4367213"/>
            <a:ext cx="714375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0" name="ตัวเชื่อมต่อตรง 87"/>
          <p:cNvCxnSpPr/>
          <p:nvPr/>
        </p:nvCxnSpPr>
        <p:spPr>
          <a:xfrm>
            <a:off x="4859338" y="5229225"/>
            <a:ext cx="0" cy="1152525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1" name="ตัวเชื่อมต่อตรง 91"/>
          <p:cNvCxnSpPr/>
          <p:nvPr/>
        </p:nvCxnSpPr>
        <p:spPr>
          <a:xfrm>
            <a:off x="4859338" y="4005263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2" name="ตัวเชื่อมต่อตรง 93"/>
          <p:cNvCxnSpPr/>
          <p:nvPr/>
        </p:nvCxnSpPr>
        <p:spPr>
          <a:xfrm>
            <a:off x="4859338" y="4724400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3" name="ตัวเชื่อมต่อตรง 94"/>
          <p:cNvCxnSpPr/>
          <p:nvPr/>
        </p:nvCxnSpPr>
        <p:spPr>
          <a:xfrm>
            <a:off x="4859338" y="6381750"/>
            <a:ext cx="144462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4" name="ตัวเชื่อมต่อตรง 95"/>
          <p:cNvCxnSpPr/>
          <p:nvPr/>
        </p:nvCxnSpPr>
        <p:spPr>
          <a:xfrm>
            <a:off x="4859338" y="5229225"/>
            <a:ext cx="144462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45" name="ตัวเชื่อมต่อตรง 96"/>
          <p:cNvCxnSpPr/>
          <p:nvPr/>
        </p:nvCxnSpPr>
        <p:spPr>
          <a:xfrm>
            <a:off x="7713663" y="107156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6" name="ตัวเชื่อมต่อตรง 97"/>
          <p:cNvCxnSpPr/>
          <p:nvPr/>
        </p:nvCxnSpPr>
        <p:spPr>
          <a:xfrm>
            <a:off x="7713663" y="150018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7" name="ตัวเชื่อมต่อตรง 99"/>
          <p:cNvCxnSpPr/>
          <p:nvPr/>
        </p:nvCxnSpPr>
        <p:spPr>
          <a:xfrm>
            <a:off x="7715250" y="21431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8" name="ตัวเชื่อมต่อตรง 101"/>
          <p:cNvCxnSpPr/>
          <p:nvPr/>
        </p:nvCxnSpPr>
        <p:spPr>
          <a:xfrm>
            <a:off x="7715250" y="270827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9" name="ตัวเชื่อมต่อตรง 102"/>
          <p:cNvCxnSpPr/>
          <p:nvPr/>
        </p:nvCxnSpPr>
        <p:spPr>
          <a:xfrm>
            <a:off x="7740650" y="38576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0" name="ตัวเชื่อมต่อตรง 103"/>
          <p:cNvCxnSpPr/>
          <p:nvPr/>
        </p:nvCxnSpPr>
        <p:spPr>
          <a:xfrm>
            <a:off x="7740650" y="52292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1" name="ตัวเชื่อมต่อตรง 104"/>
          <p:cNvCxnSpPr/>
          <p:nvPr/>
        </p:nvCxnSpPr>
        <p:spPr>
          <a:xfrm>
            <a:off x="7740650" y="4508500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2" name="ตัวเชื่อมต่อตรง 105"/>
          <p:cNvCxnSpPr/>
          <p:nvPr/>
        </p:nvCxnSpPr>
        <p:spPr>
          <a:xfrm>
            <a:off x="7740650" y="580548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3" name="ตัวเชื่อมต่อตรง 106"/>
          <p:cNvCxnSpPr/>
          <p:nvPr/>
        </p:nvCxnSpPr>
        <p:spPr>
          <a:xfrm>
            <a:off x="7740650" y="6381750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4390" name="Text Box 26"/>
          <p:cNvSpPr txBox="1">
            <a:spLocks noChangeArrowheads="1"/>
          </p:cNvSpPr>
          <p:nvPr/>
        </p:nvSpPr>
        <p:spPr bwMode="auto">
          <a:xfrm>
            <a:off x="179388" y="5373688"/>
            <a:ext cx="3529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h-TH" sz="1200" b="1" u="sng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หมายเหตุ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:</a:t>
            </a:r>
            <a:endParaRPr lang="en-US" sz="1200" b="1">
              <a:solidFill>
                <a:srgbClr val="000000"/>
              </a:solidFill>
              <a:latin typeface="TH SarabunPSK" pitchFamily="34" charset="-34"/>
              <a:cs typeface="Cordia New" pitchFamily="34" charset="-34"/>
            </a:endParaRPr>
          </a:p>
          <a:p>
            <a:r>
              <a:rPr lang="en-US" sz="1200" b="1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EIT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คือ 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External Integrity &amp; Transparency Assessment</a:t>
            </a:r>
          </a:p>
          <a:p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การประเมินจากมุมมองภายนอกองค์กร)</a:t>
            </a:r>
            <a:endParaRPr lang="en-US" sz="1200" b="1">
              <a:solidFill>
                <a:srgbClr val="000000"/>
              </a:solidFill>
              <a:latin typeface="TH SarabunPSK" pitchFamily="34" charset="-34"/>
              <a:cs typeface="Cordia New" pitchFamily="34" charset="-34"/>
            </a:endParaRPr>
          </a:p>
          <a:p>
            <a:r>
              <a:rPr lang="en-US" sz="1200" b="1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IIT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คือ 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Internal Integrity &amp; Transparency Assessment</a:t>
            </a:r>
          </a:p>
          <a:p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การประเมินจากมุมมองภายในองค์กร)</a:t>
            </a:r>
            <a:endParaRPr lang="en-US" sz="1200" b="1">
              <a:solidFill>
                <a:srgbClr val="000000"/>
              </a:solidFill>
              <a:latin typeface="TH SarabunPSK" pitchFamily="34" charset="-34"/>
              <a:cs typeface="Cordia New" pitchFamily="34" charset="-34"/>
            </a:endParaRPr>
          </a:p>
          <a:p>
            <a:r>
              <a:rPr lang="en-US" sz="1200" b="1">
                <a:solidFill>
                  <a:srgbClr val="FF0000"/>
                </a:solidFill>
                <a:latin typeface="TH SarabunPSK" pitchFamily="34" charset="-34"/>
                <a:cs typeface="Cordia New" pitchFamily="34" charset="-34"/>
              </a:rPr>
              <a:t>EBIT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 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คือ </a:t>
            </a:r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Evidence-Based Integrity &amp; Transparency Assessment</a:t>
            </a:r>
          </a:p>
          <a:p>
            <a:r>
              <a:rPr lang="en-US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(</a:t>
            </a:r>
            <a:r>
              <a:rPr lang="th-TH" sz="1200" b="1">
                <a:solidFill>
                  <a:srgbClr val="000000"/>
                </a:solidFill>
                <a:latin typeface="TH SarabunPSK" pitchFamily="34" charset="-34"/>
                <a:cs typeface="Cordia New" pitchFamily="34" charset="-34"/>
              </a:rPr>
              <a:t>การประเมินจากหลักฐานเชิงประจักษ์)</a:t>
            </a:r>
            <a:endParaRPr lang="th-TH" sz="1200" b="1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55" name="Picture 28" descr="logo1200t3 copy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6050" y="0"/>
            <a:ext cx="3873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ตัวเชื่อมต่อตรง 75"/>
          <p:cNvCxnSpPr/>
          <p:nvPr/>
        </p:nvCxnSpPr>
        <p:spPr>
          <a:xfrm>
            <a:off x="4643438" y="2143125"/>
            <a:ext cx="3603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57" name="ตัวเชื่อมต่อตรง 66"/>
          <p:cNvCxnSpPr/>
          <p:nvPr/>
        </p:nvCxnSpPr>
        <p:spPr>
          <a:xfrm>
            <a:off x="2714625" y="4365625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4394" name="Text Box 15"/>
          <p:cNvSpPr txBox="1">
            <a:spLocks noChangeArrowheads="1"/>
          </p:cNvSpPr>
          <p:nvPr/>
        </p:nvSpPr>
        <p:spPr bwMode="auto">
          <a:xfrm>
            <a:off x="5003800" y="3068638"/>
            <a:ext cx="2714625" cy="554037"/>
          </a:xfrm>
          <a:prstGeom prst="rect">
            <a:avLst/>
          </a:prstGeom>
          <a:solidFill>
            <a:srgbClr val="808080"/>
          </a:solidFill>
          <a:ln w="9528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ประสบการณ์ตรง</a:t>
            </a:r>
          </a:p>
          <a:p>
            <a:pPr algn="ctr"/>
            <a:r>
              <a:rPr lang="th-TH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</a:t>
            </a:r>
            <a:r>
              <a:rPr lang="en-US" sz="18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Experience)</a:t>
            </a:r>
            <a:endParaRPr lang="th-TH" sz="1800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59" name="ตัวเชื่อมต่อตรง 73"/>
          <p:cNvCxnSpPr/>
          <p:nvPr/>
        </p:nvCxnSpPr>
        <p:spPr>
          <a:xfrm>
            <a:off x="4643438" y="3068638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60" name="ตัวเชื่อมต่อตรง 86"/>
          <p:cNvCxnSpPr/>
          <p:nvPr/>
        </p:nvCxnSpPr>
        <p:spPr>
          <a:xfrm rot="16199987" flipH="1">
            <a:off x="4502150" y="3065463"/>
            <a:ext cx="714375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61" name="ตัวเชื่อมต่อตรง 91"/>
          <p:cNvCxnSpPr/>
          <p:nvPr/>
        </p:nvCxnSpPr>
        <p:spPr>
          <a:xfrm>
            <a:off x="4859338" y="2708275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62" name="ตัวเชื่อมต่อตรง 91"/>
          <p:cNvCxnSpPr/>
          <p:nvPr/>
        </p:nvCxnSpPr>
        <p:spPr>
          <a:xfrm>
            <a:off x="4859338" y="3429000"/>
            <a:ext cx="144462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4399" name="Text Box 23"/>
          <p:cNvSpPr txBox="1">
            <a:spLocks noChangeArrowheads="1"/>
          </p:cNvSpPr>
          <p:nvPr/>
        </p:nvSpPr>
        <p:spPr bwMode="auto">
          <a:xfrm>
            <a:off x="7953375" y="3213100"/>
            <a:ext cx="1011238" cy="252413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400" b="1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EIT</a:t>
            </a:r>
            <a:r>
              <a:rPr lang="en-US" sz="1400">
                <a:solidFill>
                  <a:srgbClr val="FFFFFF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endParaRPr lang="th-TH">
              <a:solidFill>
                <a:srgbClr val="000000"/>
              </a:solidFill>
              <a:latin typeface="Calibri" pitchFamily="34" charset="0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64" name="ตัวเชื่อมต่อตรง 101"/>
          <p:cNvCxnSpPr/>
          <p:nvPr/>
        </p:nvCxnSpPr>
        <p:spPr>
          <a:xfrm>
            <a:off x="7740650" y="3357563"/>
            <a:ext cx="215900" cy="0"/>
          </a:xfrm>
          <a:prstGeom prst="straightConnector1">
            <a:avLst/>
          </a:prstGeom>
          <a:noFill/>
          <a:ln w="25402">
            <a:solidFill>
              <a:srgbClr val="C0504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69297319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7624" y="216758"/>
            <a:ext cx="6715172" cy="763970"/>
          </a:xfrm>
          <a:prstGeom prst="roundRect">
            <a:avLst/>
          </a:prstGeom>
          <a:solidFill>
            <a:srgbClr val="66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การประเมินผล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คุณธรรม จริยธรรม ความโปร่งใส</a:t>
            </a:r>
            <a:endParaRPr lang="en-US" sz="2600" b="1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84</a:t>
            </a:fld>
            <a:endParaRPr lang="th-TH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176" y="1268760"/>
            <a:ext cx="7491240" cy="5040560"/>
          </a:xfrm>
          <a:prstGeom prst="rect">
            <a:avLst/>
          </a:prstGeom>
        </p:spPr>
      </p:pic>
      <p:pic>
        <p:nvPicPr>
          <p:cNvPr id="8" name="Picture 7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935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008" y="1010529"/>
            <a:ext cx="9036496" cy="5472863"/>
            <a:chOff x="35496" y="961885"/>
            <a:chExt cx="9036496" cy="54728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961885"/>
              <a:ext cx="9036496" cy="547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2987824" y="2780928"/>
              <a:ext cx="1008000" cy="39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300" b="1" dirty="0" err="1" smtClean="0">
                  <a:latin typeface="Browallia New" pitchFamily="34" charset="-34"/>
                  <a:cs typeface="Browallia New" pitchFamily="34" charset="-34"/>
                </a:rPr>
                <a:t>CoC</a:t>
              </a: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 text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agreed</a:t>
              </a:r>
              <a:endParaRPr lang="th-TH" sz="1300" b="1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05127" y="3319465"/>
              <a:ext cx="1008000" cy="468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Ministries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adopt </a:t>
              </a:r>
              <a:r>
                <a:rPr lang="en-US" sz="1300" b="1" dirty="0" err="1" smtClean="0">
                  <a:latin typeface="Browallia New" pitchFamily="34" charset="-34"/>
                  <a:cs typeface="Browallia New" pitchFamily="34" charset="-34"/>
                </a:rPr>
                <a:t>CoC</a:t>
              </a:r>
              <a:endParaRPr lang="th-TH" sz="1300" b="1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00364" y="3890962"/>
              <a:ext cx="1008000" cy="648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Training/</a:t>
              </a:r>
              <a:r>
                <a:rPr lang="en-US" sz="1300" b="1" dirty="0" err="1" smtClean="0">
                  <a:latin typeface="Browallia New" pitchFamily="34" charset="-34"/>
                  <a:cs typeface="Browallia New" pitchFamily="34" charset="-34"/>
                </a:rPr>
                <a:t>infor-mation</a:t>
              </a: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 on 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err="1" smtClean="0">
                  <a:latin typeface="Browallia New" pitchFamily="34" charset="-34"/>
                  <a:cs typeface="Browallia New" pitchFamily="34" charset="-34"/>
                </a:rPr>
                <a:t>CoC</a:t>
              </a: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 given to civil servants</a:t>
              </a:r>
              <a:endParaRPr lang="th-TH" sz="1300" b="1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00364" y="4662491"/>
              <a:ext cx="1008000" cy="828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1300" b="1" dirty="0" err="1" smtClean="0">
                  <a:latin typeface="Browallia New" pitchFamily="34" charset="-34"/>
                  <a:cs typeface="Browallia New" pitchFamily="34" charset="-34"/>
                </a:rPr>
                <a:t>CoC</a:t>
              </a: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 is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monitored,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breaches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reported, and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reports</a:t>
              </a:r>
              <a:b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</a:br>
              <a:r>
                <a:rPr lang="en-US" sz="1300" b="1" dirty="0" smtClean="0">
                  <a:latin typeface="Browallia New" pitchFamily="34" charset="-34"/>
                  <a:cs typeface="Browallia New" pitchFamily="34" charset="-34"/>
                </a:rPr>
                <a:t>produced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8624" y="1080189"/>
            <a:ext cx="8809101" cy="5292929"/>
            <a:chOff x="80072" y="1080189"/>
            <a:chExt cx="8809101" cy="5292929"/>
          </a:xfrm>
        </p:grpSpPr>
        <p:sp>
          <p:nvSpPr>
            <p:cNvPr id="13" name="TextBox 12"/>
            <p:cNvSpPr txBox="1"/>
            <p:nvPr/>
          </p:nvSpPr>
          <p:spPr>
            <a:xfrm>
              <a:off x="107504" y="1080189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ปัจจัยการผลิต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7664" y="1089481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กิจกรรม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5816" y="1089481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ผลผลิต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9992" y="1089481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ผลลัพธ์ 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0192" y="1080189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ผลกระทบ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2712" y="1884739"/>
              <a:ext cx="1224136" cy="384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950" b="1" dirty="0" smtClean="0">
                  <a:latin typeface="TH SarabunPSK" pitchFamily="34" charset="-34"/>
                  <a:cs typeface="TH SarabunPSK" pitchFamily="34" charset="-34"/>
                </a:rPr>
                <a:t>ตัวชี้วัดผลผลิต</a:t>
              </a:r>
              <a:r>
                <a:rPr lang="en-US" sz="950" b="1" dirty="0" smtClean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950" b="1" dirty="0" smtClean="0">
                  <a:latin typeface="TH SarabunPSK" pitchFamily="34" charset="-34"/>
                  <a:cs typeface="TH SarabunPSK" pitchFamily="34" charset="-34"/>
                </a:rPr>
                <a:t>การนำประมวลจริยธรรมไปใช้ของภาครัฐ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83864" y="1752188"/>
              <a:ext cx="18002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1000" b="1" dirty="0" smtClean="0">
                  <a:latin typeface="TH SarabunPSK" pitchFamily="34" charset="-34"/>
                  <a:cs typeface="TH SarabunPSK" pitchFamily="34" charset="-34"/>
                </a:rPr>
                <a:t>ตัวชี้วัดผลลัพธ์</a:t>
              </a:r>
              <a:r>
                <a:rPr lang="en-US" sz="1000" b="1" dirty="0" smtClean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1000" b="1" dirty="0" smtClean="0">
                  <a:latin typeface="TH SarabunPSK" pitchFamily="34" charset="-34"/>
                  <a:cs typeface="TH SarabunPSK" pitchFamily="34" charset="-34"/>
                </a:rPr>
                <a:t>ร้อยละของข้าราชการในหน่วยงานหลักสามารถตอบคำถามจากประมวลจริยธรรม </a:t>
              </a:r>
              <a:r>
                <a:rPr lang="en-US" sz="1000" b="1" dirty="0" smtClean="0">
                  <a:latin typeface="TH SarabunPSK" pitchFamily="34" charset="-34"/>
                  <a:cs typeface="TH SarabunPSK" pitchFamily="34" charset="-34"/>
                </a:rPr>
                <a:t>7 </a:t>
              </a:r>
              <a:r>
                <a:rPr lang="th-TH" sz="1000" b="1" dirty="0" smtClean="0">
                  <a:latin typeface="TH SarabunPSK" pitchFamily="34" charset="-34"/>
                  <a:cs typeface="TH SarabunPSK" pitchFamily="34" charset="-34"/>
                </a:rPr>
                <a:t>ข้อจาก </a:t>
              </a:r>
              <a:r>
                <a:rPr lang="en-US" sz="1000" b="1" dirty="0" smtClean="0">
                  <a:latin typeface="TH SarabunPSK" pitchFamily="34" charset="-34"/>
                  <a:cs typeface="TH SarabunPSK" pitchFamily="34" charset="-34"/>
                </a:rPr>
                <a:t>10 </a:t>
              </a:r>
              <a:r>
                <a:rPr lang="th-TH" sz="1000" b="1" dirty="0" smtClean="0">
                  <a:latin typeface="TH SarabunPSK" pitchFamily="34" charset="-34"/>
                  <a:cs typeface="TH SarabunPSK" pitchFamily="34" charset="-34"/>
                </a:rPr>
                <a:t>ข้อได้อย่างถูกต้อง</a:t>
              </a:r>
              <a:endParaRPr lang="th-TH" sz="1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45116" y="2696678"/>
              <a:ext cx="1110471" cy="733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th-TH" sz="900" b="1" dirty="0" smtClean="0">
                  <a:latin typeface="TH SarabunPSK" pitchFamily="34" charset="-34"/>
                  <a:cs typeface="TH SarabunPSK" pitchFamily="34" charset="-34"/>
                </a:rPr>
                <a:t>ตัวชี้วัดผลกระทบ</a:t>
              </a:r>
              <a:r>
                <a:rPr lang="en-US" sz="900" b="1" dirty="0" smtClean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900" b="1" dirty="0" smtClean="0">
                  <a:latin typeface="TH SarabunPSK" pitchFamily="34" charset="-34"/>
                  <a:cs typeface="TH SarabunPSK" pitchFamily="34" charset="-34"/>
                </a:rPr>
                <a:t>ความคิดเห็นสาธารณะในประเด็นการทุจริต</a:t>
              </a:r>
              <a:br>
                <a:rPr lang="th-TH" sz="9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900" b="1" dirty="0" smtClean="0">
                  <a:latin typeface="TH SarabunPSK" pitchFamily="34" charset="-34"/>
                  <a:cs typeface="TH SarabunPSK" pitchFamily="34" charset="-34"/>
                </a:rPr>
                <a:t>ในภาครัฐ เช่น การสำรวจความคิดเห็นของประชาชน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0192" y="1848602"/>
              <a:ext cx="1080120" cy="6597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th-TH" sz="1100" b="1" dirty="0" smtClean="0">
                  <a:latin typeface="TH SarabunPSK" pitchFamily="34" charset="-34"/>
                  <a:cs typeface="TH SarabunPSK" pitchFamily="34" charset="-34"/>
                </a:rPr>
                <a:t>ตัวชี้วัดผลกระทบ</a:t>
              </a:r>
              <a:r>
                <a:rPr lang="en-US" sz="1100" b="1" dirty="0" smtClean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1100" b="1" dirty="0" smtClean="0">
                  <a:latin typeface="TH SarabunPSK" pitchFamily="34" charset="-34"/>
                  <a:cs typeface="TH SarabunPSK" pitchFamily="34" charset="-34"/>
                </a:rPr>
                <a:t>จำนวนผู้เสียหายจากการกระทำทุจริตในภาครัฐ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1759" y="5642405"/>
              <a:ext cx="1800200" cy="415498"/>
            </a:xfrm>
            <a:prstGeom prst="rect">
              <a:avLst/>
            </a:prstGeom>
            <a:solidFill>
              <a:schemeClr val="bg1"/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r>
                <a:rPr lang="th-TH" sz="1050" b="1" dirty="0" smtClean="0">
                  <a:latin typeface="TH SarabunPSK" pitchFamily="34" charset="-34"/>
                  <a:cs typeface="TH SarabunPSK" pitchFamily="34" charset="-34"/>
                </a:rPr>
                <a:t>ตัวชี้วัดผลลัพธ์</a:t>
              </a:r>
              <a:r>
                <a:rPr lang="en-US" sz="1050" b="1" dirty="0" smtClean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1050" b="1" dirty="0" smtClean="0">
                  <a:latin typeface="TH SarabunPSK" pitchFamily="34" charset="-34"/>
                  <a:cs typeface="TH SarabunPSK" pitchFamily="34" charset="-34"/>
                </a:rPr>
                <a:t>จำนวนคดีการกระทำผิด</a:t>
              </a:r>
              <a:br>
                <a:rPr lang="th-TH" sz="105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050" b="1" dirty="0" smtClean="0">
                  <a:latin typeface="TH SarabunPSK" pitchFamily="34" charset="-34"/>
                  <a:cs typeface="TH SarabunPSK" pitchFamily="34" charset="-34"/>
                </a:rPr>
                <a:t>ทางวินัยในภาครัฐ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7407" y="4820268"/>
              <a:ext cx="2016224" cy="646331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ตัวชี้วัดผลลัพธ์ </a:t>
              </a:r>
              <a:r>
                <a:rPr lang="en-US" sz="1200" b="1" dirty="0" smtClean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ร้อยละของเจ้าหน้าที่รัฐที่เชื่อว่าประมวลจริยธรรมสามารถป้องกันและยับยั้งการทุจริตได้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71941" y="3818516"/>
              <a:ext cx="1217232" cy="919401"/>
            </a:xfrm>
            <a:prstGeom prst="roundRect">
              <a:avLst/>
            </a:prstGeom>
            <a:solidFill>
              <a:srgbClr val="9A449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ลดระดับ</a:t>
              </a:r>
              <a:b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การทุจริต</a:t>
              </a:r>
              <a:b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ในประเทศ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70870" y="6013077"/>
              <a:ext cx="1660817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5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ตัวชี้วัดผลผลิต</a:t>
              </a:r>
              <a:r>
                <a:rPr lang="en-US" sz="105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:  </a:t>
              </a:r>
              <a:r>
                <a:rPr lang="th-TH" sz="105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จำนวนรายงานการตรวจสอบ</a:t>
              </a:r>
              <a:endParaRPr lang="th-TH" sz="105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59760" y="2132856"/>
              <a:ext cx="1224136" cy="118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การสำรวจความคิดเห็นของประชาชน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(CPI)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การประเมินจากความเชี่ยวชาญ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(CPIA)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การประเมินจากข้อเท็จจริง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(Global Integrity)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และดัชนีชี้วัดร่วมอื่นๆ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(WGI)</a:t>
              </a:r>
              <a:endPara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60608" y="4683218"/>
              <a:ext cx="1152609" cy="649889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การประพฤติมิชอบ</a:t>
              </a:r>
              <a:b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ถูกรายงานและได้รับการลงโทษทางวินัย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45343" y="2710194"/>
              <a:ext cx="1008112" cy="1028104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เจ้าหน้าที่รัฐตระหนักว่า</a:t>
              </a:r>
              <a:b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การกระทำใด</a:t>
              </a:r>
              <a:b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ที่พึงปฏิบัติ</a:t>
              </a:r>
              <a:b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และไม่พึงปฏิบัติ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372200" y="3727845"/>
              <a:ext cx="1066069" cy="806252"/>
            </a:xfrm>
            <a:prstGeom prst="roundRect">
              <a:avLst/>
            </a:prstGeom>
            <a:solidFill>
              <a:srgbClr val="9A4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การทุจริต</a:t>
              </a:r>
              <a:b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ในภาครัฐลดลง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915816" y="3918798"/>
              <a:ext cx="1043559" cy="732521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ฝึกอบรมและให้ความรู้เกี่ยวกับประมวลจริยธรรมแก่เจ้าหน้าที่รัฐ</a:t>
              </a:r>
              <a:endParaRPr lang="th-TH" sz="1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23439" y="4711135"/>
              <a:ext cx="1133872" cy="8674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 smtClean="0">
                  <a:latin typeface="TH SarabunPSK" pitchFamily="34" charset="-34"/>
                  <a:cs typeface="TH SarabunPSK" pitchFamily="34" charset="-34"/>
                </a:rPr>
                <a:t>ประมวลจริยธรรมได้รับการตรวจสอบ </a:t>
              </a:r>
              <a:br>
                <a:rPr lang="th-TH" sz="11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100" b="1" dirty="0" smtClean="0">
                  <a:latin typeface="TH SarabunPSK" pitchFamily="34" charset="-34"/>
                  <a:cs typeface="TH SarabunPSK" pitchFamily="34" charset="-34"/>
                </a:rPr>
                <a:t>มีการรายงานการละเมิดและผลการปฏิบัติ</a:t>
              </a:r>
              <a:endParaRPr lang="th-TH" sz="11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915816" y="3352520"/>
              <a:ext cx="1152128" cy="508528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 smtClean="0">
                  <a:latin typeface="TH SarabunPSK" pitchFamily="34" charset="-34"/>
                  <a:cs typeface="TH SarabunPSK" pitchFamily="34" charset="-34"/>
                </a:rPr>
                <a:t>หน่วยงานภาครัฐนำประมวลจริยธรรมไปใช้</a:t>
              </a:r>
              <a:endParaRPr lang="th-TH" sz="11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15816" y="2730186"/>
              <a:ext cx="1052239" cy="560090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latin typeface="TH SarabunPSK" pitchFamily="34" charset="-34"/>
                  <a:cs typeface="TH SarabunPSK" pitchFamily="34" charset="-34"/>
                </a:rPr>
                <a:t>การตกลงร่วมกัน</a:t>
              </a:r>
              <a:br>
                <a:rPr lang="th-TH" sz="1200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dirty="0" smtClean="0">
                  <a:latin typeface="TH SarabunPSK" pitchFamily="34" charset="-34"/>
                  <a:cs typeface="TH SarabunPSK" pitchFamily="34" charset="-34"/>
                </a:rPr>
                <a:t>ในเนื้อหาประมวลจริยธรรม</a:t>
              </a:r>
              <a:endParaRPr lang="th-TH" sz="1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3840" y="3481827"/>
              <a:ext cx="850328" cy="649144"/>
            </a:xfrm>
            <a:prstGeom prst="roundRect">
              <a:avLst/>
            </a:prstGeom>
            <a:solidFill>
              <a:srgbClr val="0A8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 smtClean="0">
                  <a:latin typeface="TH SarabunPSK" pitchFamily="34" charset="-34"/>
                  <a:cs typeface="TH SarabunPSK" pitchFamily="34" charset="-34"/>
                </a:rPr>
                <a:t>การระดมทุน</a:t>
              </a:r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0072" y="4294202"/>
              <a:ext cx="864096" cy="584102"/>
            </a:xfrm>
            <a:prstGeom prst="roundRect">
              <a:avLst/>
            </a:prstGeom>
            <a:solidFill>
              <a:srgbClr val="0A8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dirty="0" smtClean="0">
                  <a:latin typeface="TH SarabunPSK" pitchFamily="34" charset="-34"/>
                  <a:cs typeface="TH SarabunPSK" pitchFamily="34" charset="-34"/>
                </a:rPr>
                <a:t>ทรัพยากรมนุษย์</a:t>
              </a:r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519270" y="2469947"/>
              <a:ext cx="986366" cy="6400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จัดประชุม</a:t>
              </a:r>
              <a:b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เชิงปฏิบัติการกับหน่วยงานภาครัฐ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11088" y="3170221"/>
              <a:ext cx="986366" cy="6400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จัดทำเนื้อหาประมวลจริยธรรม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479189" y="3939012"/>
              <a:ext cx="1080152" cy="6400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ส่งเสริมให้มีการนำประมวลจริยธรรมไปใช้ปฏิบัติ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484995" y="4696829"/>
              <a:ext cx="986366" cy="6400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ตรวจสอบการปฏิบัติตามประมวลจริยธรรม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482694" y="5372026"/>
              <a:ext cx="986366" cy="6400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ตรวจสอบการละเมิดประมวลจริยธรรม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936913" y="3831572"/>
              <a:ext cx="1232394" cy="702525"/>
            </a:xfrm>
            <a:prstGeom prst="round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ประมวลจริยธรรม</a:t>
              </a:r>
              <a:b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200" b="1" dirty="0" smtClean="0">
                  <a:latin typeface="TH SarabunPSK" pitchFamily="34" charset="-34"/>
                  <a:cs typeface="TH SarabunPSK" pitchFamily="34" charset="-34"/>
                </a:rPr>
                <a:t>ช่วยป้องกันและยับยั้งการทุจริตในวงราชการ</a:t>
              </a:r>
              <a:endParaRPr lang="th-TH" sz="1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187624" y="216758"/>
            <a:ext cx="6715172" cy="763970"/>
          </a:xfrm>
          <a:prstGeom prst="round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ทฤษฎีของการเปลี่ยนแปลงด้วยตัวชี้วัด</a:t>
            </a:r>
            <a:endParaRPr lang="en-US" sz="2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4856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85</a:t>
            </a:fld>
            <a:endParaRPr lang="th-TH" dirty="0"/>
          </a:p>
        </p:txBody>
      </p:sp>
      <p:pic>
        <p:nvPicPr>
          <p:cNvPr id="45" name="Picture 44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878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1571612"/>
            <a:ext cx="7848600" cy="350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0652" y="-39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27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ตัวชี้วัด “ระดับคุณธรรมและความโปร่งใสในการดำเนินงานของหน่วยงานภาครัฐ”   </a:t>
            </a:r>
            <a:br>
              <a:rPr lang="th-TH" sz="27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27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ตามคำรับรองการปฏิบัติราชการประจำปีงบประมาณ พ.ศ. ๒๕๕๘</a:t>
            </a:r>
            <a:endParaRPr lang="th-TH" sz="2700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86</a:t>
            </a:fld>
            <a:endParaRPr lang="th-T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4729282"/>
          </a:xfrm>
          <a:solidFill>
            <a:srgbClr val="CCECFF"/>
          </a:solidFill>
          <a:ln>
            <a:solidFill>
              <a:srgbClr val="3333CC"/>
            </a:solidFill>
          </a:ln>
          <a:effectLst>
            <a:outerShdw blurRad="50800" dist="88900" dir="2700000" algn="tl" rotWithShape="0">
              <a:srgbClr val="3333CC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marL="363538" indent="-363538" algn="thaiDist">
              <a:buFont typeface="Wingdings" pitchFamily="2" charset="2"/>
              <a:buChar char="§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สำนักงาน ก.พ.ร. ได้จัดทำคำรับรองการปฏิบัติราชการและการประเมินผลการปฏิบัติราชการของส่วนราชการประจำปีงบประมาณ พ.ศ. ๒๕๕๘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ในระดับกระทรวง ระดับกรม และระดับจังหวัด ประเด็นการประเมินผลการปฏิบัติราชการ มิติการพัฒนาองค์กร กรอบการประเมินผล ระดับคุณธรรมและความโปร่งใสในการดำเนินงานของหน่วยงาน กำหนด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ค่าน้ำหนัก ๕ คะแนน จากคะแนนเต็ม ๑๐๐ ซึ่งมีผลต่อการจ่ายเงินรางวัลประจำปีด้วย โดยมีสำนักงาน ป.ป.ท. เป็นเจ้าภาพ สำหรับองค์การมหาชน สำนักงาน ป.ป.ช. เป็นเจ้าภาพ</a:t>
            </a:r>
          </a:p>
          <a:p>
            <a:pPr marL="363538" indent="-363538" algn="thaiDist">
              <a:buFont typeface="Wingdings" pitchFamily="2" charset="2"/>
              <a:buChar char="§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กำหนดส่งผลคะแนนให้สำนักงาน ก.พ.ร. ภายในเดือนธันวาคม ๒๕๕๘</a:t>
            </a:r>
          </a:p>
        </p:txBody>
      </p:sp>
      <p:pic>
        <p:nvPicPr>
          <p:cNvPr id="12" name="Picture 11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57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109538" y="1206851"/>
            <a:ext cx="4352925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18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กรอบ</a:t>
            </a:r>
            <a:r>
              <a:rPr lang="th-TH" altLang="th-TH" sz="18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การประเมินผลการปฏิบัติ</a:t>
            </a:r>
            <a: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ราชการ</a:t>
            </a:r>
            <a:b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ระดับ</a:t>
            </a:r>
            <a:r>
              <a:rPr lang="th-TH" altLang="th-TH" sz="18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กระทรวง </a:t>
            </a:r>
            <a:r>
              <a:rPr lang="th-TH" altLang="th-TH" sz="18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ปีงบประมาณ พ.ศ. </a:t>
            </a:r>
            <a:r>
              <a:rPr lang="en-US" altLang="th-TH" sz="18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2558</a:t>
            </a:r>
            <a:endParaRPr lang="th-TH" altLang="th-TH" sz="1800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4633504"/>
              </p:ext>
            </p:extLst>
          </p:nvPr>
        </p:nvGraphicFramePr>
        <p:xfrm>
          <a:off x="119063" y="1900261"/>
          <a:ext cx="4337050" cy="4701275"/>
        </p:xfrm>
        <a:graphic>
          <a:graphicData uri="http://schemas.openxmlformats.org/drawingml/2006/table">
            <a:tbl>
              <a:tblPr firstRow="1" firstCol="1" bandRow="1"/>
              <a:tblGrid>
                <a:gridCol w="1157569"/>
                <a:gridCol w="2607031"/>
                <a:gridCol w="57245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ประเด็นการประเมินผลการปฏิบัติราชการ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กรอบการประเมินผล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2558</a:t>
                      </a:r>
                      <a:endParaRPr lang="en-US" sz="1400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น้ำหนัก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(%</a:t>
                      </a: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มิติภายนอก</a:t>
                      </a:r>
                      <a:endParaRPr lang="en-US" sz="1400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75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42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การประเมิน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ประสิทธิผล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(65)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27579" marR="27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ตัวชี้วัดภารกิจหลักของ</a:t>
                      </a:r>
                      <a:r>
                        <a:rPr lang="th-TH" sz="1400" b="1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กระทรวง</a:t>
                      </a:r>
                      <a:br>
                        <a:rPr lang="th-TH" sz="1400" b="1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ตาม</a:t>
                      </a:r>
                      <a:r>
                        <a:rPr lang="th-TH" sz="1400" b="1" kern="0" spc="0" dirty="0" smtClean="0">
                          <a:solidFill>
                            <a:prstClr val="black"/>
                          </a:solidFill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แนวทางการขับเคลื่อนประเทศ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/แผนยุทธศาสตร์</a:t>
                      </a:r>
                      <a:r>
                        <a:rPr lang="th-TH" sz="1400" b="1" strike="noStrike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กระทรวง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และตัวชี้วัดระหว่าง</a:t>
                      </a:r>
                      <a:r>
                        <a:rPr lang="th-TH" sz="1400" b="1" strike="noStrike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กระทรวง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ที่มีเป้าหมายร่วมกัน 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Joint KPIs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th-TH" sz="1400" b="1" i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8797" marR="7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65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7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การประเมิน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คุณภาพ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(10)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2. 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คุณภาพการให้บริการประชาชน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</a:t>
                      </a: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Service Level Agreement: SLA)</a:t>
                      </a:r>
                      <a:endParaRPr lang="th-TH" sz="1400" b="1" kern="0" spc="0" baseline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u="sng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หมายเหตุ</a:t>
                      </a:r>
                      <a:r>
                        <a:rPr lang="en-US" sz="1400" b="0" u="non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:</a:t>
                      </a:r>
                      <a:r>
                        <a:rPr lang="th-TH" sz="1400" b="0" u="non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	</a:t>
                      </a: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หากกระทรวงไม่มีตัวชี้วัดนี้ให้นำน้ำหนัก</a:t>
                      </a:r>
                      <a:b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ไปไว้ที่ตัวชี้วัดที่ </a:t>
                      </a:r>
                      <a:r>
                        <a:rPr lang="en-US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1</a:t>
                      </a: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10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มิติ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ภายใน</a:t>
                      </a:r>
                      <a:endParaRPr lang="en-US" sz="1400" b="1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25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5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การประเมิน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ประสิทธิภาพ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(15)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3.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</a:t>
                      </a:r>
                      <a:r>
                        <a:rPr lang="th-TH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เบิกจ่ายเงิน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งบประมาณ</a:t>
                      </a:r>
                      <a:endParaRPr lang="en-US" sz="1400" b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4.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การประหยัดพลังงาน</a:t>
                      </a:r>
                      <a:endParaRPr lang="en-US" sz="1400" b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1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582" marR="27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5.</a:t>
                      </a:r>
                      <a:r>
                        <a:rPr lang="th-TH" sz="1400" b="1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การพัฒนาประสิทธิภาพระบบสารสนเทศภาครัฐ</a:t>
                      </a:r>
                      <a:endParaRPr lang="en-US" sz="1400" b="1" strike="noStrike" kern="0" spc="0" baseline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การพัฒนา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องค์การ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(10)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6.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การพัฒนาสมรรถนะองค์การ </a:t>
                      </a:r>
                      <a:b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(ทุนมนุษย์ สารสนเทศ และวัฒนธรรมองค์การ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)</a:t>
                      </a: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baseline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7.</a:t>
                      </a:r>
                      <a:r>
                        <a:rPr lang="th-TH" sz="1400" b="1" kern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ระดับคุณธรรมและความโปร่งใส</a:t>
                      </a:r>
                      <a:br>
                        <a:rPr lang="th-TH" sz="1400" b="1" kern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การดำเนินงานของหน่วยงาน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55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รวม</a:t>
                      </a:r>
                      <a:endParaRPr lang="en-US" sz="1400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582" marR="27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100</a:t>
                      </a:r>
                      <a:endParaRPr lang="en-US" sz="1400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91680" y="764704"/>
            <a:ext cx="5758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กรอบ</a:t>
            </a:r>
            <a:r>
              <a:rPr lang="th-TH" alt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การประเมินผลการปฏิบัติ</a:t>
            </a:r>
            <a:r>
              <a:rPr lang="th-TH" alt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ราชการ </a:t>
            </a:r>
            <a:r>
              <a:rPr lang="th-TH" alt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ปีงบประมาณ พ.ศ. </a:t>
            </a:r>
            <a:r>
              <a:rPr lang="en-US" alt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2558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390085"/>
              </p:ext>
            </p:extLst>
          </p:nvPr>
        </p:nvGraphicFramePr>
        <p:xfrm>
          <a:off x="4672013" y="1900261"/>
          <a:ext cx="4337050" cy="4682530"/>
        </p:xfrm>
        <a:graphic>
          <a:graphicData uri="http://schemas.openxmlformats.org/drawingml/2006/table">
            <a:tbl>
              <a:tblPr firstRow="1" firstCol="1" bandRow="1"/>
              <a:tblGrid>
                <a:gridCol w="1157569"/>
                <a:gridCol w="2607031"/>
                <a:gridCol w="57245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ประเด็นการประเมินผลการปฏิบัติราชการ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กรอบการประเมินผล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2558</a:t>
                      </a:r>
                      <a:endParaRPr lang="en-US" sz="1400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น้ำหนัก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(%</a:t>
                      </a: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มิติภายนอก</a:t>
                      </a:r>
                      <a:endParaRPr lang="en-US" sz="1400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75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42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การประเมิน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ประสิทธิผล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(65)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 </a:t>
                      </a:r>
                    </a:p>
                  </a:txBody>
                  <a:tcPr marL="27579" marR="27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ตัวชี้วัดภารกิจหลักของ</a:t>
                      </a:r>
                      <a:r>
                        <a:rPr lang="th-TH" sz="1400" b="1" strike="noStrike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กระทรวง</a:t>
                      </a:r>
                      <a:br>
                        <a:rPr lang="th-TH" sz="1400" b="1" strike="noStrike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ตาม</a:t>
                      </a:r>
                      <a:r>
                        <a:rPr lang="th-TH" sz="1400" b="1" kern="0" spc="0" dirty="0" smtClean="0">
                          <a:solidFill>
                            <a:prstClr val="black"/>
                          </a:solidFill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แนวทางการขับเคลื่อนประเทศ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/แผนยุทธศาสตร์</a:t>
                      </a:r>
                      <a:r>
                        <a:rPr lang="th-TH" sz="1400" b="1" strike="noStrike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กรม/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ตัวชี้วัดระหว่าง</a:t>
                      </a:r>
                      <a:r>
                        <a:rPr lang="th-TH" sz="1400" b="1" strike="noStrike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กระทรวง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ที่มีเป้าหมายร่วมกัน (</a:t>
                      </a:r>
                      <a:r>
                        <a:rPr lang="en-US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Joint KPIs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 และ</a:t>
                      </a:r>
                      <a:r>
                        <a:rPr lang="th-TH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ตัวชี้วัดภารกิจหลักของกรม</a:t>
                      </a:r>
                      <a:endParaRPr lang="th-TH" sz="1400" b="1" kern="0" spc="0" dirty="0" smtClean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8797" marR="71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65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การประเมิน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คุณภาพ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(10)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2. 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คุณภาพการให้บริการประชาชน</a:t>
                      </a:r>
                      <a:r>
                        <a:rPr lang="th-TH" sz="1400" b="1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</a:t>
                      </a:r>
                      <a:br>
                        <a:rPr lang="th-TH" sz="1400" b="1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Service Level Agreement: SLA)</a:t>
                      </a:r>
                      <a:endParaRPr lang="th-TH" sz="1400" b="1" kern="0" spc="0" baseline="0" dirty="0" smtClean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0" u="sng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หมายเหตุ</a:t>
                      </a:r>
                      <a:r>
                        <a:rPr lang="en-US" sz="1400" b="0" u="none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:</a:t>
                      </a:r>
                      <a:r>
                        <a:rPr lang="th-TH" sz="1400" b="0" u="none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	</a:t>
                      </a:r>
                      <a:r>
                        <a:rPr lang="th-TH" sz="1400" b="0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หากกระทรวงไม่มีตัวชี้วัดนี้ให้นำน้ำหนัก</a:t>
                      </a:r>
                      <a:br>
                        <a:rPr lang="th-TH" sz="1400" b="0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0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ไปไว้ที่ตัวชี้วัดที่ </a:t>
                      </a:r>
                      <a:r>
                        <a:rPr lang="en-US" sz="1400" b="0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1</a:t>
                      </a: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10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มิติ</a:t>
                      </a: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ภายใน</a:t>
                      </a:r>
                      <a:endParaRPr lang="en-US" sz="1400" b="1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25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5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การประเมิน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ประสิทธิภาพ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(15)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3.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</a:t>
                      </a:r>
                      <a:r>
                        <a:rPr lang="th-TH" sz="1400" b="1" kern="0" spc="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เบิกจ่ายเงิน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งบประมาณ</a:t>
                      </a:r>
                      <a:endParaRPr lang="en-US" sz="1400" b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4.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การประหยัดพลังงาน</a:t>
                      </a:r>
                      <a:endParaRPr lang="en-US" sz="1400" b="1" kern="0" spc="0" dirty="0" smtClean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96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582" marR="27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5.</a:t>
                      </a:r>
                      <a:r>
                        <a:rPr lang="th-TH" sz="1400" b="1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การพัฒนาประสิทธิภาพระบบสารสนเทศภาครัฐ</a:t>
                      </a:r>
                      <a:endParaRPr lang="en-US" sz="1400" b="1" strike="noStrike" kern="0" spc="0" baseline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การพัฒนา</a:t>
                      </a:r>
                      <a:r>
                        <a:rPr lang="th-TH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องค์การ</a:t>
                      </a:r>
                      <a:r>
                        <a:rPr lang="en-US" sz="14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(10)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6.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การพัฒนาสมรรถนะองค์การ </a:t>
                      </a:r>
                      <a:b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spc="0" baseline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(ทุนมนุษย์ สารสนเทศ และวัฒนธรรมองค์การ</a:t>
                      </a:r>
                      <a:r>
                        <a:rPr lang="en-US" sz="1400" b="1" kern="0" spc="0" dirty="0" smtClean="0"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)</a:t>
                      </a:r>
                      <a:r>
                        <a:rPr lang="en-US" sz="1400" b="1" kern="0" spc="0" baseline="0" dirty="0" smtClean="0"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baseline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7.</a:t>
                      </a:r>
                      <a:r>
                        <a:rPr lang="th-TH" sz="1400" b="1" kern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 ระดับคุณธรรมและความโปร่งใส</a:t>
                      </a:r>
                      <a:br>
                        <a:rPr lang="th-TH" sz="1400" b="1" kern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</a:br>
                      <a:r>
                        <a:rPr lang="th-TH" sz="1400" b="1" kern="0" dirty="0" smtClean="0">
                          <a:solidFill>
                            <a:schemeClr val="tx1"/>
                          </a:solidFill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การดำเนินงานของหน่วยงาน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(</a:t>
                      </a: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5</a:t>
                      </a:r>
                      <a:r>
                        <a:rPr lang="th-TH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)</a:t>
                      </a:r>
                      <a:endParaRPr lang="en-US" sz="1400" b="1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55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dirty="0" smtClean="0"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รวม</a:t>
                      </a:r>
                      <a:endParaRPr lang="en-US" sz="1400" kern="0" spc="0" dirty="0"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582" marR="27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Tahoma" pitchFamily="34" charset="0"/>
                          <a:cs typeface="TH SarabunIT๙" pitchFamily="34" charset="-34"/>
                        </a:rPr>
                        <a:t>100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Tahoma" pitchFamily="34" charset="0"/>
                        <a:cs typeface="TH SarabunIT๙" pitchFamily="34" charset="-34"/>
                      </a:endParaRPr>
                    </a:p>
                  </a:txBody>
                  <a:tcPr marL="27579" marR="2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83" name="Rectangle 4"/>
          <p:cNvSpPr>
            <a:spLocks noChangeArrowheads="1"/>
          </p:cNvSpPr>
          <p:nvPr/>
        </p:nvSpPr>
        <p:spPr bwMode="auto">
          <a:xfrm>
            <a:off x="4673600" y="1190976"/>
            <a:ext cx="4352925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18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กรอบ</a:t>
            </a:r>
            <a:r>
              <a:rPr lang="th-TH" altLang="th-TH" sz="18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การประเมินผลการปฏิบัติ</a:t>
            </a:r>
            <a: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ราชการ</a:t>
            </a:r>
            <a:b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ระดับ</a:t>
            </a:r>
            <a:r>
              <a:rPr lang="th-TH" altLang="th-TH" sz="1800" b="1" dirty="0" smtClean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กรม </a:t>
            </a:r>
            <a:r>
              <a:rPr lang="th-TH" altLang="th-TH" sz="18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ปีงบประมาณ </a:t>
            </a:r>
            <a:r>
              <a:rPr lang="th-TH" altLang="th-TH" sz="18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พ.ศ. </a:t>
            </a:r>
            <a:r>
              <a:rPr lang="en-US" altLang="th-TH" sz="1800" b="1" dirty="0">
                <a:solidFill>
                  <a:srgbClr val="FFFF00"/>
                </a:solidFill>
                <a:latin typeface="TH SarabunIT๙" pitchFamily="34" charset="-34"/>
                <a:cs typeface="TH SarabunIT๙" pitchFamily="34" charset="-34"/>
              </a:rPr>
              <a:t>2558</a:t>
            </a:r>
            <a:endParaRPr lang="th-TH" altLang="th-TH" sz="1800" dirty="0">
              <a:solidFill>
                <a:srgbClr val="FFFF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050" y="72736"/>
            <a:ext cx="891698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b="1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 </a:t>
            </a:r>
            <a:r>
              <a:rPr lang="en-US" b="1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 </a:t>
            </a:r>
            <a:r>
              <a:rPr lang="th-TH" b="1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หลักการ</a:t>
            </a:r>
            <a:r>
              <a:rPr lang="th-TH" b="1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จัดทำคำรับรองการปฏิบัติราชการฯ </a:t>
            </a:r>
            <a:r>
              <a:rPr lang="th-TH" b="1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ประจำปีงบประมาณ พ.ศ. </a:t>
            </a:r>
            <a:r>
              <a:rPr lang="en-US" b="1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2558</a:t>
            </a:r>
            <a:r>
              <a:rPr lang="th-TH" b="1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  </a:t>
            </a:r>
            <a:endParaRPr lang="th-TH" b="1" kern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87</a:t>
            </a:fld>
            <a:endParaRPr lang="th-TH" dirty="0"/>
          </a:p>
        </p:txBody>
      </p:sp>
      <p:sp>
        <p:nvSpPr>
          <p:cNvPr id="16" name="Right Arrow 15"/>
          <p:cNvSpPr/>
          <p:nvPr/>
        </p:nvSpPr>
        <p:spPr>
          <a:xfrm>
            <a:off x="4287259" y="3058743"/>
            <a:ext cx="720000" cy="504000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pic>
        <p:nvPicPr>
          <p:cNvPr id="12" name="Picture 11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353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1571612"/>
            <a:ext cx="7848600" cy="350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5524" y="189813"/>
            <a:ext cx="7316876" cy="934931"/>
          </a:xfrm>
        </p:spPr>
        <p:txBody>
          <a:bodyPr anchor="ctr">
            <a:noAutofit/>
          </a:bodyPr>
          <a:lstStyle/>
          <a:p>
            <a:pPr algn="ctr">
              <a:lnSpc>
                <a:spcPts val="4000"/>
              </a:lnSpc>
            </a:pP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การนำผลการประเมินระดับคุณธรรมและความโปร่งใส</a:t>
            </a:r>
            <a:b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ในการดำเนินงานของหน่วยงานภาครัฐไปใช้</a:t>
            </a:r>
            <a:endParaRPr lang="th-TH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528" y="1440047"/>
            <a:ext cx="8496943" cy="431544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143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นำไปใช้เป็นระดับคะแนนในการจัดสรรเงินรางวัล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นำไปใช้ในการพัฒนาระบบบริหารของหน่วยงานเพื่อยกระดับธรรมาภิบาลสูงขึ้นและเจ้าหน้าที่ของหน่วยงานให้ปรับพฤติกรรมให้อยู่ในกรอบประมวลจริยธรรมมากขึ้น ทั้งนี้ จะมีผลกระทบต่อตัวชี้วัดอื่นๆ ด้วย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ปีงบประมาณ พ.ศ. ๒๕๕๗ สำนักงาน ป.ป.ช. ได้ดำเนินการประเมินหน่วยงานของรัฐ จำนวน ๓๓๕ หน่วยงาน กำหนดให้แล้วเสร็จ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ภายในเดือนมีนาคม ๒๕๕๘ ซึ่งหน่วยงานสามารถนำผลไปปรับปรุงทัน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ในครึ่งปีหลังได้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88</a:t>
            </a:fld>
            <a:endParaRPr lang="th-TH" dirty="0"/>
          </a:p>
        </p:txBody>
      </p:sp>
      <p:pic>
        <p:nvPicPr>
          <p:cNvPr id="11" name="Picture 10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911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1571612"/>
            <a:ext cx="7848600" cy="350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5524" y="189813"/>
            <a:ext cx="7316876" cy="934931"/>
          </a:xfrm>
        </p:spPr>
        <p:txBody>
          <a:bodyPr anchor="ctr">
            <a:noAutofit/>
          </a:bodyPr>
          <a:lstStyle/>
          <a:p>
            <a:pPr algn="ctr">
              <a:lnSpc>
                <a:spcPts val="4000"/>
              </a:lnSpc>
            </a:pP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การนำผลการประเมินระดับคุณธรรมและความโปร่งใส</a:t>
            </a:r>
            <a:b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ในการดำเนินงานของหน่วยงานภาครัฐไปใช้</a:t>
            </a:r>
            <a:endParaRPr lang="th-TH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95536" y="1615408"/>
            <a:ext cx="8424936" cy="4333871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143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ปีงบประมาณ พ.ศ. ๒๕๕๘ สำนักงาน ป.ป.ท. เป็นเจ้าภาพประเมิน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ส่วนราชการ  จังหวัด องค์การบริหารส่วนจังหวัด เทศบาลนคร เทศบาลเมือง กรุงเทพมหานคร และเมืองพัทยา รวม ๕๐๔ หน่วย สำนักงาน ป.ป.ช. เป็นเจ้าภาพประเมินหน่วยงานอิสระตามรัฐธรรมนูญ หน่วยงานธุรการของศาล หน่วยงานธุรการของสภาผู้แทนราษฎร วุฒิสภา องค์การมหาชน และรัฐวิสาหกิจ รวม ๑๐๐ หน่วย และมีแผนที่จะดำเนินการประเมินองค์กรปกครองส่วนท้องถิ่นให้ครบทั้ง ๗,๗๕๓ แห่ง 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ในปีงบประมาณ พ.ศ. ๒๕๕๘ โดยกระทรวงมหาดไทยจะจัดสรรงบประมาณให้เป็นกรณีพิเศษ</a:t>
            </a:r>
            <a:endParaRPr lang="th-TH" sz="3200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th-TH" sz="3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89</a:t>
            </a:fld>
            <a:endParaRPr lang="th-TH" dirty="0"/>
          </a:p>
        </p:txBody>
      </p:sp>
      <p:pic>
        <p:nvPicPr>
          <p:cNvPr id="11" name="Picture 10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854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816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174625" indent="-174625" algn="thaiDist">
              <a:lnSpc>
                <a:spcPct val="90000"/>
              </a:lnSpc>
              <a:buFontTx/>
              <a:buNone/>
              <a:tabLst>
                <a:tab pos="723900" algn="l"/>
              </a:tabLst>
              <a:defRPr/>
            </a:pP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			</a:t>
            </a:r>
            <a:r>
              <a:rPr lang="th-TH" b="1" dirty="0" smtClean="0">
                <a:solidFill>
                  <a:srgbClr val="66FFFF"/>
                </a:solidFill>
                <a:latin typeface="Angsana New" pitchFamily="18" charset="-34"/>
              </a:rPr>
              <a:t>    </a:t>
            </a:r>
            <a:r>
              <a:rPr lang="th-TH" b="1" dirty="0" smtClean="0">
                <a:solidFill>
                  <a:srgbClr val="FF0066"/>
                </a:solidFill>
                <a:latin typeface="Angsana New" pitchFamily="18" charset="-34"/>
              </a:rPr>
              <a:t>ไม</a:t>
            </a:r>
            <a:r>
              <a:rPr lang="th-TH" b="1" dirty="0">
                <a:solidFill>
                  <a:srgbClr val="FF0066"/>
                </a:solidFill>
                <a:latin typeface="Angsana New" pitchFamily="18" charset="-34"/>
              </a:rPr>
              <a:t>เคิล  แม็คโดนัลด์ (</a:t>
            </a:r>
            <a:r>
              <a:rPr lang="en-US" b="1" dirty="0">
                <a:solidFill>
                  <a:srgbClr val="FF0066"/>
                </a:solidFill>
                <a:latin typeface="Angsana New" pitchFamily="18" charset="-34"/>
              </a:rPr>
              <a:t>Michael  McDonald)</a:t>
            </a:r>
            <a:endParaRPr lang="th-TH" dirty="0">
              <a:solidFill>
                <a:srgbClr val="FF0066"/>
              </a:solidFill>
              <a:latin typeface="Angsana New" pitchFamily="18" charset="-34"/>
            </a:endParaRPr>
          </a:p>
          <a:p>
            <a:pPr marL="174625" indent="-174625" algn="thaiDist">
              <a:lnSpc>
                <a:spcPct val="90000"/>
              </a:lnSpc>
              <a:buFontTx/>
              <a:buNone/>
              <a:tabLst>
                <a:tab pos="723900" algn="l"/>
              </a:tabLst>
              <a:defRPr/>
            </a:pPr>
            <a:r>
              <a:rPr lang="th-TH" dirty="0">
                <a:solidFill>
                  <a:srgbClr val="66FFFF"/>
                </a:solidFill>
                <a:latin typeface="Angsana New" pitchFamily="18" charset="-34"/>
              </a:rPr>
              <a:t>	</a:t>
            </a:r>
            <a:r>
              <a:rPr lang="th-TH" dirty="0" smtClean="0">
                <a:solidFill>
                  <a:srgbClr val="66FFFF"/>
                </a:solidFill>
                <a:latin typeface="Angsana New" pitchFamily="18" charset="-34"/>
              </a:rPr>
              <a:t> 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</a:rPr>
              <a:t>แบ่ง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</a:rPr>
              <a:t>องค์ประกอบของผลประโยชน์ทับซ้อน ออกเป็น 3 ประการ</a:t>
            </a:r>
          </a:p>
          <a:p>
            <a:pPr marL="92075" indent="-92075" algn="thaiDist">
              <a:lnSpc>
                <a:spcPct val="90000"/>
              </a:lnSpc>
              <a:buFontTx/>
              <a:buNone/>
              <a:tabLst>
                <a:tab pos="625475" algn="l"/>
              </a:tabLst>
              <a:defRPr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</a:rPr>
              <a:t>(1)	เป็น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>ประเด็นเกี่ยวกับผลประโยชน์ส่วนบุคคล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</a:rPr>
              <a:t>หรือ			ผลประโยชน์ส่วนตัว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>ซึ่งส่วนใหญ่มักเกี่ยวพันกับ</a:t>
            </a:r>
            <a:r>
              <a:rPr lang="th-TH" b="1" i="1" u="sng" dirty="0">
                <a:solidFill>
                  <a:srgbClr val="FF0000"/>
                </a:solidFill>
                <a:latin typeface="Angsana New" pitchFamily="18" charset="-34"/>
              </a:rPr>
              <a:t>เงิน</a:t>
            </a:r>
            <a:r>
              <a:rPr lang="th-TH" b="1" i="1" u="sng" dirty="0" smtClean="0">
                <a:solidFill>
                  <a:srgbClr val="FF0000"/>
                </a:solidFill>
                <a:latin typeface="Angsana New" pitchFamily="18" charset="-34"/>
              </a:rPr>
              <a:t>และ</a:t>
            </a:r>
            <a:r>
              <a:rPr lang="th-TH" i="1" dirty="0" smtClean="0">
                <a:solidFill>
                  <a:srgbClr val="FF0000"/>
                </a:solidFill>
                <a:latin typeface="Angsana New" pitchFamily="18" charset="-34"/>
              </a:rPr>
              <a:t>	</a:t>
            </a:r>
            <a:r>
              <a:rPr lang="th-TH" b="1" i="1" u="sng" dirty="0" smtClean="0">
                <a:solidFill>
                  <a:srgbClr val="FF0000"/>
                </a:solidFill>
                <a:latin typeface="Angsana New" pitchFamily="18" charset="-34"/>
              </a:rPr>
              <a:t>ทรัพย์สิน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>หรือ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</a:rPr>
              <a:t>รูปแบบอื่นๆ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>ที่ทำให้ผู้รับพึงพอใจ</a:t>
            </a:r>
          </a:p>
          <a:p>
            <a:pPr marL="92075" indent="-92075" algn="thaiDist">
              <a:lnSpc>
                <a:spcPct val="90000"/>
              </a:lnSpc>
              <a:buFontTx/>
              <a:buNone/>
              <a:tabLst>
                <a:tab pos="625475" algn="l"/>
                <a:tab pos="723900" algn="l"/>
              </a:tabLst>
              <a:defRPr/>
            </a:pP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	(2)	</a:t>
            </a:r>
            <a:r>
              <a:rPr lang="th-TH" b="1" dirty="0" smtClean="0">
                <a:solidFill>
                  <a:srgbClr val="66FFFF"/>
                </a:solidFill>
                <a:latin typeface="Angsana New" pitchFamily="18" charset="-34"/>
              </a:rPr>
              <a:t>เป็น</a:t>
            </a: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เรื่องของการใช้</a:t>
            </a:r>
            <a:r>
              <a:rPr lang="th-TH" b="1" i="1" u="sng" dirty="0">
                <a:solidFill>
                  <a:srgbClr val="FFFF00"/>
                </a:solidFill>
                <a:latin typeface="Angsana New" pitchFamily="18" charset="-34"/>
              </a:rPr>
              <a:t>อำนาจหน้าที่</a:t>
            </a: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และ</a:t>
            </a:r>
            <a:r>
              <a:rPr lang="th-TH" b="1" i="1" u="sng" dirty="0">
                <a:solidFill>
                  <a:srgbClr val="FFFF00"/>
                </a:solidFill>
                <a:latin typeface="Angsana New" pitchFamily="18" charset="-34"/>
              </a:rPr>
              <a:t>ดุลพินิจ</a:t>
            </a: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ในการตัดสินใจ</a:t>
            </a:r>
          </a:p>
          <a:p>
            <a:pPr marL="174625" indent="-174625" algn="thaiDist">
              <a:lnSpc>
                <a:spcPct val="90000"/>
              </a:lnSpc>
              <a:buFontTx/>
              <a:buNone/>
              <a:tabLst>
                <a:tab pos="625475" algn="l"/>
              </a:tabLst>
              <a:defRPr/>
            </a:pP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	</a:t>
            </a:r>
            <a:r>
              <a:rPr lang="th-TH" b="1" dirty="0" smtClean="0">
                <a:solidFill>
                  <a:srgbClr val="66FFFF"/>
                </a:solidFill>
                <a:latin typeface="Angsana New" pitchFamily="18" charset="-34"/>
              </a:rPr>
              <a:t>	ดำเนินการ</a:t>
            </a:r>
            <a:r>
              <a:rPr lang="th-TH" b="1" dirty="0">
                <a:solidFill>
                  <a:srgbClr val="66FFFF"/>
                </a:solidFill>
                <a:latin typeface="Angsana New" pitchFamily="18" charset="-34"/>
              </a:rPr>
              <a:t>อย่างใดอย่างหนึ่งเพื่อผลประโยชน์ส่วนตัว</a:t>
            </a:r>
          </a:p>
          <a:p>
            <a:pPr marL="92075" indent="-92075" algn="thaiDist">
              <a:lnSpc>
                <a:spcPct val="90000"/>
              </a:lnSpc>
              <a:buFontTx/>
              <a:buNone/>
              <a:tabLst>
                <a:tab pos="625475" algn="l"/>
              </a:tabLst>
              <a:defRPr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</a:rPr>
              <a:t>	(3)	</a:t>
            </a:r>
            <a:r>
              <a:rPr lang="th-TH" b="1" dirty="0">
                <a:solidFill>
                  <a:srgbClr val="66FF33"/>
                </a:solidFill>
                <a:latin typeface="Angsana New" pitchFamily="18" charset="-34"/>
              </a:rPr>
              <a:t>เป็น</a:t>
            </a:r>
            <a:r>
              <a:rPr lang="th-TH" b="1" i="1" u="sng" dirty="0">
                <a:solidFill>
                  <a:schemeClr val="bg1"/>
                </a:solidFill>
                <a:latin typeface="Angsana New" pitchFamily="18" charset="-34"/>
              </a:rPr>
              <a:t>การปฏิบัติหน้าที่</a:t>
            </a:r>
            <a:r>
              <a:rPr lang="th-TH" b="1" dirty="0">
                <a:solidFill>
                  <a:srgbClr val="66FF33"/>
                </a:solidFill>
                <a:latin typeface="Angsana New" pitchFamily="18" charset="-34"/>
              </a:rPr>
              <a:t>โดยใช้สถานะและขอบเขตอำนาจ</a:t>
            </a:r>
            <a:r>
              <a:rPr lang="th-TH" b="1" dirty="0" smtClean="0">
                <a:solidFill>
                  <a:srgbClr val="66FF33"/>
                </a:solidFill>
                <a:latin typeface="Angsana New" pitchFamily="18" charset="-34"/>
              </a:rPr>
              <a:t>หน้าที่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</a:rPr>
              <a:t>	</a:t>
            </a:r>
            <a:r>
              <a:rPr lang="th-TH" b="1" dirty="0" smtClean="0">
                <a:solidFill>
                  <a:srgbClr val="66FF33"/>
                </a:solidFill>
                <a:latin typeface="Angsana New" pitchFamily="18" charset="-34"/>
              </a:rPr>
              <a:t>ของ</a:t>
            </a:r>
            <a:r>
              <a:rPr lang="th-TH" b="1" i="1" u="sng" dirty="0" smtClean="0">
                <a:solidFill>
                  <a:schemeClr val="bg1"/>
                </a:solidFill>
                <a:latin typeface="Angsana New" pitchFamily="18" charset="-34"/>
              </a:rPr>
              <a:t>ผู้</a:t>
            </a:r>
            <a:r>
              <a:rPr lang="th-TH" b="1" i="1" u="sng" dirty="0">
                <a:solidFill>
                  <a:schemeClr val="bg1"/>
                </a:solidFill>
                <a:latin typeface="Angsana New" pitchFamily="18" charset="-34"/>
              </a:rPr>
              <a:t>ดำรงตำแหน่งทาง</a:t>
            </a:r>
            <a:r>
              <a:rPr lang="th-TH" b="1" i="1" u="sng" dirty="0" smtClean="0">
                <a:solidFill>
                  <a:schemeClr val="bg1"/>
                </a:solidFill>
                <a:latin typeface="Angsana New" pitchFamily="18" charset="-34"/>
              </a:rPr>
              <a:t>การเมือง เจ้าหน้าที่</a:t>
            </a:r>
            <a:r>
              <a:rPr lang="th-TH" b="1" i="1" u="sng" dirty="0">
                <a:solidFill>
                  <a:schemeClr val="bg1"/>
                </a:solidFill>
                <a:latin typeface="Angsana New" pitchFamily="18" charset="-34"/>
              </a:rPr>
              <a:t>ของรัฐ</a:t>
            </a:r>
            <a:r>
              <a:rPr lang="th-TH" b="1" i="1" u="sng" dirty="0" smtClean="0">
                <a:solidFill>
                  <a:schemeClr val="bg1"/>
                </a:solidFill>
                <a:latin typeface="Angsana New" pitchFamily="18" charset="-34"/>
              </a:rPr>
              <a:t>หรือ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</a:rPr>
              <a:t>	</a:t>
            </a:r>
            <a:r>
              <a:rPr lang="th-TH" b="1" i="1" u="sng" dirty="0" smtClean="0">
                <a:solidFill>
                  <a:schemeClr val="bg1"/>
                </a:solidFill>
                <a:latin typeface="Angsana New" pitchFamily="18" charset="-34"/>
              </a:rPr>
              <a:t>พนักงานของรัฐ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th-TH" b="1" dirty="0">
                <a:solidFill>
                  <a:srgbClr val="66FF33"/>
                </a:solidFill>
                <a:latin typeface="Angsana New" pitchFamily="18" charset="-34"/>
              </a:rPr>
              <a:t>โดยขาดหลักจริยธรรมพื้นฐานในวิชาชีพของตน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917"/>
              </a:avLst>
            </a:prstTxWarp>
          </a:bodyPr>
          <a:lstStyle/>
          <a:p>
            <a:pPr algn="ctr"/>
            <a:r>
              <a:rPr lang="th-TH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ngsana New"/>
                <a:cs typeface="Angsana New"/>
              </a:rPr>
              <a:t>องค์ประกอบของผลประโยชน์ทับซ้อน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6DC36-42EA-4ECC-94D7-560295B75422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7162800" y="6477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FFFF00"/>
                </a:solidFill>
              </a:rPr>
              <a:t>ศ.ดร.ธีรภัทร์  เสรีรังสรรค์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410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1571612"/>
            <a:ext cx="7848600" cy="350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5524" y="189813"/>
            <a:ext cx="7316876" cy="1381799"/>
          </a:xfrm>
        </p:spPr>
        <p:txBody>
          <a:bodyPr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ข้อเสนอแนะในการเตรียมการรับการ</a:t>
            </a: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</a:t>
            </a:r>
            <a:b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การยกระดับค่า</a:t>
            </a: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คะแนนระดับคุณธรรม</a:t>
            </a:r>
            <a:b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ความโปร่งใสในการดำเนินงานของหน่วยงานภาครัฐ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844824"/>
            <a:ext cx="8496944" cy="352839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143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สำนักงาน ป.ป.ท. และสำนักงาน ป.ป.ช. จะประสานมายัง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หน่วยงาน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เพื่อ</a:t>
            </a: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เตรียมการประเมิน โดยกำหนดระยะเวลาในการส่ง </a:t>
            </a:r>
            <a:r>
              <a:rPr lang="en-US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Evidence Base  </a:t>
            </a: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รายชื่อเจ้าหน้าที่ของหน่วยงาน และรายชื่อผู้มาใช้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บริการของ</a:t>
            </a: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หน่วยงานหรือผู้มีส่วนได้เสีย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ให้หน่วยงานดำเนินการตามที่ได้รับการประสานงานตาม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ระยะเวลา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ที่กำหนด</a:t>
            </a:r>
            <a:endParaRPr lang="th-TH" sz="32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90</a:t>
            </a:fld>
            <a:endParaRPr lang="th-TH" dirty="0"/>
          </a:p>
        </p:txBody>
      </p:sp>
      <p:pic>
        <p:nvPicPr>
          <p:cNvPr id="9" name="Picture 8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372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642910" y="1571612"/>
            <a:ext cx="7848600" cy="350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th-TH" sz="4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th-TH" sz="4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72816"/>
            <a:ext cx="8640960" cy="475252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1143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th-TH" sz="31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หน่วยงาน</a:t>
            </a:r>
            <a:r>
              <a:rPr lang="th-TH" sz="31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ต้องปรับระบบบริหารให้เป็นตามหลักธรรมาภิ</a:t>
            </a:r>
            <a:r>
              <a:rPr lang="th-TH" sz="31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บาล ที่</a:t>
            </a:r>
            <a:r>
              <a:rPr lang="th-TH" sz="31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มีหลักเกณฑ์ตาม</a:t>
            </a:r>
            <a:r>
              <a:rPr lang="th-TH" sz="31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พระราชบัญญัติข้อมูลข่าวสารของราชการ พ.ศ. ๒๕๔๐ พระราชบัญญัติวิธีปฏิบัติราชการทางปกครอง พ.ศ. ๒๕๓๙ </a:t>
            </a:r>
            <a:r>
              <a:rPr lang="th-TH" sz="31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1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1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พระราชบัญญัติ</a:t>
            </a:r>
            <a:r>
              <a:rPr lang="th-TH" sz="31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ประกอบรัฐธรรมนูญว่าด้วยการป้องกันและ</a:t>
            </a:r>
            <a:r>
              <a:rPr lang="th-TH" sz="31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ปราบปราม</a:t>
            </a:r>
            <a:br>
              <a:rPr lang="th-TH" sz="31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1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1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ทุจริต พ.ศ. ๒๕๔๒ แก้ไข</a:t>
            </a:r>
            <a:r>
              <a:rPr lang="th-TH" sz="31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เพิ่มเติม (</a:t>
            </a:r>
            <a:r>
              <a:rPr lang="th-TH" sz="31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ฉบับที่ ๒) </a:t>
            </a:r>
            <a:r>
              <a:rPr lang="th-TH" sz="31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พ.ศ. ๒๕๕๔ </a:t>
            </a:r>
            <a:r>
              <a:rPr lang="th-TH" sz="31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มาตรา ๑๐๓/๗</a:t>
            </a:r>
            <a:r>
              <a:rPr lang="th-TH" sz="31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1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1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พระ</a:t>
            </a:r>
            <a:r>
              <a:rPr lang="th-TH" sz="31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ราชกฤษฎีกาว่าด้วยหลักเกณฑ์และวิธีการบริหารจัดการบ้านเมืองที่ดี พ.ศ. ๒๕๔๖ </a:t>
            </a:r>
            <a:r>
              <a:rPr lang="th-TH" sz="31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และจะต้องให้ความรู้  สร้างความตระหนัก ปรับเปลี่ยนทัศนคติแก่เจ้าหน้าที่ในหน่วยงานทุกคน เพื่อให้มีพฤติกรรมปฏิบัติอยู่ในกรอบของประมวลจริยธรรมอย่างเคร่งครัด</a:t>
            </a: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8E4472E4-6EA7-4BEA-8A02-E5F810AFB276}" type="slidenum">
              <a:rPr lang="en-US" smtClean="0"/>
              <a:pPr>
                <a:defRPr/>
              </a:pPr>
              <a:t>91</a:t>
            </a:fld>
            <a:endParaRPr lang="th-TH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55524" y="189813"/>
            <a:ext cx="7820932" cy="1381799"/>
          </a:xfrm>
        </p:spPr>
        <p:txBody>
          <a:bodyPr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ข้อเสนอแนะในการเตรียมการรับการ</a:t>
            </a: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</a:t>
            </a:r>
            <a:b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การยกระดับค่า</a:t>
            </a: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คะแนนระดับคุณธรรม</a:t>
            </a:r>
            <a:b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ภาครัฐ</a:t>
            </a:r>
            <a:endParaRPr lang="th-TH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 descr="logo1200t3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172" y="81800"/>
            <a:ext cx="714348" cy="10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84" y="81800"/>
            <a:ext cx="8572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516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976746" y="3494115"/>
            <a:ext cx="338503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dirty="0" smtClean="0">
                <a:ln w="571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ngsana New" pitchFamily="18" charset="-34"/>
              </a:rPr>
              <a:t>ขอบคุณ</a:t>
            </a:r>
            <a:endParaRPr lang="th-TH" sz="6000" b="1" dirty="0">
              <a:ln w="571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latin typeface="Angsana New" pitchFamily="18" charset="-34"/>
            </a:endParaRP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572" y="886311"/>
            <a:ext cx="1384798" cy="182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61815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3322</TotalTime>
  <Words>8093</Words>
  <Application>Microsoft Office PowerPoint</Application>
  <PresentationFormat>นำเสนอทางหน้าจอ (4:3)</PresentationFormat>
  <Paragraphs>1017</Paragraphs>
  <Slides>92</Slides>
  <Notes>25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92</vt:i4>
      </vt:variant>
    </vt:vector>
  </HeadingPairs>
  <TitlesOfParts>
    <vt:vector size="93" baseType="lpstr">
      <vt:lpstr>2_ชุดรูปแบบของ Office</vt:lpstr>
      <vt:lpstr>ภาพนิ่ง 1</vt:lpstr>
      <vt:lpstr>กรอบการบรรยาย(๑)</vt:lpstr>
      <vt:lpstr>กรอบการบรรยาย(๒)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 ความสัมพันธ์ระหว่างจริยธรรม ประโยชน์ทับซ้อน  และคอร์รัปชัน</vt:lpstr>
      <vt:lpstr>อนุสัญญาสหประชาชาติว่าด้วยการต่อต้านการทุจริต ค.ศ.2003</vt:lpstr>
      <vt:lpstr>จรรยาบรรณระหว่างประเทศสำหรับเจ้าหน้าที่ของรัฐ(๑)</vt:lpstr>
      <vt:lpstr>จรรยาบรรณระหว่างประเทศสำหรับเจ้าหน้าที่ของรัฐ (๒)</vt:lpstr>
      <vt:lpstr>จรรยาบรรณระหว่างประเทศสำหรับเจ้าหน้าที่ของรัฐ (๓)</vt:lpstr>
      <vt:lpstr>จรรยาบรรณระหว่างประเทศสำหรับเจ้าหน้าที่ของรัฐ (๔)</vt:lpstr>
      <vt:lpstr>จรรยาบรรณระหว่างประเทศสำหรับเจ้าหน้าที่ของรัฐ (๕)</vt:lpstr>
      <vt:lpstr>จรรยาบรรณระหว่างประเทศสำหรับเจ้าหน้าที่ของรัฐ (๖)</vt:lpstr>
      <vt:lpstr>จรรยาบรรณระหว่างประเทศสำหรับเจ้าหน้าที่ของรัฐ (๗)</vt:lpstr>
      <vt:lpstr>จรรยาบรรณระหว่างประเทศสำหรับเจ้าหน้าที่ของรัฐ (๘)</vt:lpstr>
      <vt:lpstr>จรรยาบรรณระหว่างประเทศสำหรับเจ้าหน้าที่ของรัฐ (๙)</vt:lpstr>
      <vt:lpstr>จรรยาบรรณระหว่างประเทศสำหรับเจ้าหน้าที่ของรัฐ (๑๐)</vt:lpstr>
      <vt:lpstr>จรรยาบรรณระหว่างประเทศสำหรับเจ้าหน้าที่ของรัฐ (๑๑)</vt:lpstr>
      <vt:lpstr>APEC Conduct Principles for Public officials (1)</vt:lpstr>
      <vt:lpstr>APEC Conduct Principles for Public officials (2)</vt:lpstr>
      <vt:lpstr>APEC Conduct Principles for Public officials (3)</vt:lpstr>
      <vt:lpstr>APEC Conduct Principles for Public officials (4)</vt:lpstr>
      <vt:lpstr>APEC Conduct Principles for Public officials (5)</vt:lpstr>
      <vt:lpstr>APEC Conduct Principles for Public officials (6)</vt:lpstr>
      <vt:lpstr>APEC Conduct Principles for Public officials (7)</vt:lpstr>
      <vt:lpstr>APEC Conduct Principles for Public officials (8)</vt:lpstr>
      <vt:lpstr>APEC Conduct Principles for Public officials (9)</vt:lpstr>
      <vt:lpstr>APEC Conduct Principles for Public officials (10)</vt:lpstr>
      <vt:lpstr>กฎหมายที่กำหนดการกระทำที่เป็นการขัดกันระหว่างประโยชน์ส่วนบุคคลและประโยชน์ส่วนรวม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(1)</vt:lpstr>
      <vt:lpstr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(2)</vt:lpstr>
      <vt:lpstr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(3)</vt:lpstr>
      <vt:lpstr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(4)</vt:lpstr>
      <vt:lpstr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(5)</vt:lpstr>
      <vt:lpstr>กฎหมาย ที่กำหนดการกระทำที่เป็นการขัดกันระหว่างประโยชน์ส่วนบุคคลและประโยชน์ส่วนรวม ผู้ถูกบังคับใช้และบทกำหนดโทษ (6)</vt:lpstr>
      <vt:lpstr>ผลการดำเนินการ(๑)</vt:lpstr>
      <vt:lpstr>ผลการดำเนินการ(๒)</vt:lpstr>
      <vt:lpstr>ผลการดำเนินการ(๓)</vt:lpstr>
      <vt:lpstr>ผลการดำเนินการ(๔)</vt:lpstr>
      <vt:lpstr>ผลการดำเนินการ(๕)</vt:lpstr>
      <vt:lpstr>ผลการดำเนินการ(๖)</vt:lpstr>
      <vt:lpstr>ปัญหาและอุปสรรคในการป้องกันและปราบปรามการกระทำที่เป็นขัดกันระหว่างประโยชน์ส่วนบุคคลและประโยชน์ส่วนรวม</vt:lpstr>
      <vt:lpstr>ผลการดำเนินการ(๗)</vt:lpstr>
      <vt:lpstr>สาเหตุของปัญหา</vt:lpstr>
      <vt:lpstr>พระไอยการตำแหน่งนาพลเรือน นาทหาร หัวเมือง พ.ศ. 1998</vt:lpstr>
      <vt:lpstr>ภาพนิ่ง 52</vt:lpstr>
      <vt:lpstr>การเปลี่ยนแปลงทางกฎหมายของไทย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ยุทธศาสตร์ชาติว่าด้วยการป้องกันและปราบปรามการทุจริต</vt:lpstr>
      <vt:lpstr>ภาพนิ่ง 62</vt:lpstr>
      <vt:lpstr>ภาพนิ่ง 63</vt:lpstr>
      <vt:lpstr>การเปลี่ยนฐานความคิดของคนในสังคมไทย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การป้องกัน ปราบปรามการทุจริตและประพฤติมิชอบในภาครัฐ</vt:lpstr>
      <vt:lpstr>15. การป้องกัน ปราบปรามการทุจริตและประพฤติมิชอบในภาครัฐ</vt:lpstr>
      <vt:lpstr>ภาพนิ่ง 73</vt:lpstr>
      <vt:lpstr>ภาพนิ่ง 74</vt:lpstr>
      <vt:lpstr>ภาพนิ่ง 75</vt:lpstr>
      <vt:lpstr>ภาพนิ่ง 76</vt:lpstr>
      <vt:lpstr>บทบาทของหน่วยงานภาครัฐในการขับเคลื่อนงาน ด้านการป้องกันและปราบปรามการทุจริตตามแนวทางของ ยุทธศาสตร์ชาติว่าด้วยการป้องกันและปราบปรามการทุจริต ระยะที่ ๒</vt:lpstr>
      <vt:lpstr>ภาพนิ่ง 78</vt:lpstr>
      <vt:lpstr>ภาพนิ่ง 79</vt:lpstr>
      <vt:lpstr>ภาพนิ่ง 80</vt:lpstr>
      <vt:lpstr>ภาพนิ่ง 81</vt:lpstr>
      <vt:lpstr>วัตถุประสงค์ในการนำเครื่องมือประเมินคุณธรรมและความโปร่งใส มาใช้ในการประเมินหน่วยงานภาครัฐ</vt:lpstr>
      <vt:lpstr>ภาพนิ่ง 83</vt:lpstr>
      <vt:lpstr>ภาพนิ่ง 84</vt:lpstr>
      <vt:lpstr>ภาพนิ่ง 85</vt:lpstr>
      <vt:lpstr>ตัวชี้วัด “ระดับคุณธรรมและความโปร่งใสในการดำเนินงานของหน่วยงานภาครัฐ”    ตามคำรับรองการปฏิบัติราชการประจำปีงบประมาณ พ.ศ. ๒๕๕๘</vt:lpstr>
      <vt:lpstr>ภาพนิ่ง 87</vt:lpstr>
      <vt:lpstr>การนำผลการประเมินระดับคุณธรรมและความโปร่งใส ในการดำเนินงานของหน่วยงานภาครัฐไปใช้</vt:lpstr>
      <vt:lpstr>การนำผลการประเมินระดับคุณธรรมและความโปร่งใส ในการดำเนินงานของหน่วยงานภาครัฐไปใช้</vt:lpstr>
      <vt:lpstr>ข้อเสนอแนะในการเตรียมการรับการประเมิน และการยกระดับค่าคะแนนระดับคุณธรรม และความโปร่งใสในการดำเนินงานของหน่วยงานภาครัฐ</vt:lpstr>
      <vt:lpstr>ข้อเสนอแนะในการเตรียมการรับการประเมิน และการยกระดับค่าคะแนนระดับคุณธรรม และความโปร่งใสในการดำเนินงานของหน่วยงานภาครัฐ</vt:lpstr>
      <vt:lpstr>ภาพนิ่ง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nacc</dc:creator>
  <cp:lastModifiedBy>Admin</cp:lastModifiedBy>
  <cp:revision>266</cp:revision>
  <dcterms:created xsi:type="dcterms:W3CDTF">2007-06-28T01:57:48Z</dcterms:created>
  <dcterms:modified xsi:type="dcterms:W3CDTF">2015-08-17T10:03:01Z</dcterms:modified>
</cp:coreProperties>
</file>